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93"/>
  </p:notesMasterIdLst>
  <p:handoutMasterIdLst>
    <p:handoutMasterId r:id="rId94"/>
  </p:handoutMasterIdLst>
  <p:sldIdLst>
    <p:sldId id="616" r:id="rId2"/>
    <p:sldId id="623" r:id="rId3"/>
    <p:sldId id="664" r:id="rId4"/>
    <p:sldId id="665" r:id="rId5"/>
    <p:sldId id="666" r:id="rId6"/>
    <p:sldId id="667" r:id="rId7"/>
    <p:sldId id="668" r:id="rId8"/>
    <p:sldId id="625" r:id="rId9"/>
    <p:sldId id="626" r:id="rId10"/>
    <p:sldId id="670" r:id="rId11"/>
    <p:sldId id="673" r:id="rId12"/>
    <p:sldId id="674" r:id="rId13"/>
    <p:sldId id="675" r:id="rId14"/>
    <p:sldId id="676" r:id="rId15"/>
    <p:sldId id="677" r:id="rId16"/>
    <p:sldId id="678" r:id="rId17"/>
    <p:sldId id="679" r:id="rId18"/>
    <p:sldId id="680" r:id="rId19"/>
    <p:sldId id="681" r:id="rId20"/>
    <p:sldId id="682" r:id="rId21"/>
    <p:sldId id="745" r:id="rId22"/>
    <p:sldId id="683" r:id="rId23"/>
    <p:sldId id="684" r:id="rId24"/>
    <p:sldId id="748" r:id="rId25"/>
    <p:sldId id="746" r:id="rId26"/>
    <p:sldId id="685" r:id="rId27"/>
    <p:sldId id="686" r:id="rId28"/>
    <p:sldId id="688" r:id="rId29"/>
    <p:sldId id="689" r:id="rId30"/>
    <p:sldId id="690" r:id="rId31"/>
    <p:sldId id="691" r:id="rId32"/>
    <p:sldId id="692" r:id="rId33"/>
    <p:sldId id="693" r:id="rId34"/>
    <p:sldId id="694" r:id="rId35"/>
    <p:sldId id="695" r:id="rId36"/>
    <p:sldId id="696" r:id="rId37"/>
    <p:sldId id="697" r:id="rId38"/>
    <p:sldId id="698" r:id="rId39"/>
    <p:sldId id="699" r:id="rId40"/>
    <p:sldId id="700" r:id="rId41"/>
    <p:sldId id="701" r:id="rId42"/>
    <p:sldId id="702" r:id="rId43"/>
    <p:sldId id="703" r:id="rId44"/>
    <p:sldId id="704" r:id="rId45"/>
    <p:sldId id="705" r:id="rId46"/>
    <p:sldId id="706" r:id="rId47"/>
    <p:sldId id="707" r:id="rId48"/>
    <p:sldId id="708" r:id="rId49"/>
    <p:sldId id="709" r:id="rId50"/>
    <p:sldId id="710" r:id="rId51"/>
    <p:sldId id="711" r:id="rId52"/>
    <p:sldId id="712" r:id="rId53"/>
    <p:sldId id="713" r:id="rId54"/>
    <p:sldId id="714" r:id="rId55"/>
    <p:sldId id="715" r:id="rId56"/>
    <p:sldId id="716" r:id="rId57"/>
    <p:sldId id="717" r:id="rId58"/>
    <p:sldId id="718" r:id="rId59"/>
    <p:sldId id="719" r:id="rId60"/>
    <p:sldId id="720" r:id="rId61"/>
    <p:sldId id="721" r:id="rId62"/>
    <p:sldId id="722" r:id="rId63"/>
    <p:sldId id="723" r:id="rId64"/>
    <p:sldId id="724" r:id="rId65"/>
    <p:sldId id="725" r:id="rId66"/>
    <p:sldId id="726" r:id="rId67"/>
    <p:sldId id="727" r:id="rId68"/>
    <p:sldId id="728" r:id="rId69"/>
    <p:sldId id="729" r:id="rId70"/>
    <p:sldId id="730" r:id="rId71"/>
    <p:sldId id="731" r:id="rId72"/>
    <p:sldId id="732" r:id="rId73"/>
    <p:sldId id="733" r:id="rId74"/>
    <p:sldId id="734" r:id="rId75"/>
    <p:sldId id="735" r:id="rId76"/>
    <p:sldId id="736" r:id="rId77"/>
    <p:sldId id="737" r:id="rId78"/>
    <p:sldId id="738" r:id="rId79"/>
    <p:sldId id="739" r:id="rId80"/>
    <p:sldId id="740" r:id="rId81"/>
    <p:sldId id="741" r:id="rId82"/>
    <p:sldId id="742" r:id="rId83"/>
    <p:sldId id="743" r:id="rId84"/>
    <p:sldId id="647" r:id="rId85"/>
    <p:sldId id="648" r:id="rId86"/>
    <p:sldId id="649" r:id="rId87"/>
    <p:sldId id="650" r:id="rId88"/>
    <p:sldId id="651" r:id="rId89"/>
    <p:sldId id="652" r:id="rId90"/>
    <p:sldId id="653" r:id="rId91"/>
    <p:sldId id="749" r:id="rId92"/>
  </p:sldIdLst>
  <p:sldSz cx="9144000" cy="6858000" type="screen4x3"/>
  <p:notesSz cx="6858000" cy="9144000"/>
  <p:defaultTextStyle>
    <a:defPPr>
      <a:defRPr lang="en-GB"/>
    </a:defPPr>
    <a:lvl1pPr algn="l" rtl="0" fontAlgn="base">
      <a:spcBef>
        <a:spcPct val="20000"/>
      </a:spcBef>
      <a:spcAft>
        <a:spcPct val="0"/>
      </a:spcAft>
      <a:defRPr sz="1400" kern="1200">
        <a:solidFill>
          <a:schemeClr val="tx1"/>
        </a:solidFill>
        <a:latin typeface="Arial" charset="0"/>
        <a:ea typeface="+mn-ea"/>
        <a:cs typeface="+mn-cs"/>
      </a:defRPr>
    </a:lvl1pPr>
    <a:lvl2pPr marL="457200" algn="l" rtl="0" fontAlgn="base">
      <a:spcBef>
        <a:spcPct val="20000"/>
      </a:spcBef>
      <a:spcAft>
        <a:spcPct val="0"/>
      </a:spcAft>
      <a:defRPr sz="1400" kern="1200">
        <a:solidFill>
          <a:schemeClr val="tx1"/>
        </a:solidFill>
        <a:latin typeface="Arial" charset="0"/>
        <a:ea typeface="+mn-ea"/>
        <a:cs typeface="+mn-cs"/>
      </a:defRPr>
    </a:lvl2pPr>
    <a:lvl3pPr marL="914400" algn="l" rtl="0" fontAlgn="base">
      <a:spcBef>
        <a:spcPct val="20000"/>
      </a:spcBef>
      <a:spcAft>
        <a:spcPct val="0"/>
      </a:spcAft>
      <a:defRPr sz="1400" kern="1200">
        <a:solidFill>
          <a:schemeClr val="tx1"/>
        </a:solidFill>
        <a:latin typeface="Arial" charset="0"/>
        <a:ea typeface="+mn-ea"/>
        <a:cs typeface="+mn-cs"/>
      </a:defRPr>
    </a:lvl3pPr>
    <a:lvl4pPr marL="1371600" algn="l" rtl="0" fontAlgn="base">
      <a:spcBef>
        <a:spcPct val="20000"/>
      </a:spcBef>
      <a:spcAft>
        <a:spcPct val="0"/>
      </a:spcAft>
      <a:defRPr sz="1400" kern="1200">
        <a:solidFill>
          <a:schemeClr val="tx1"/>
        </a:solidFill>
        <a:latin typeface="Arial" charset="0"/>
        <a:ea typeface="+mn-ea"/>
        <a:cs typeface="+mn-cs"/>
      </a:defRPr>
    </a:lvl4pPr>
    <a:lvl5pPr marL="1828800" algn="l" rtl="0" fontAlgn="base">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a:srgbClr val="33CC33"/>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876" autoAdjust="0"/>
    <p:restoredTop sz="86262" autoAdjust="0"/>
  </p:normalViewPr>
  <p:slideViewPr>
    <p:cSldViewPr>
      <p:cViewPr>
        <p:scale>
          <a:sx n="93" d="100"/>
          <a:sy n="93" d="100"/>
        </p:scale>
        <p:origin x="-1194"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6" d="100"/>
          <a:sy n="66" d="100"/>
        </p:scale>
        <p:origin x="-87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6119F16F-4033-4F79-AA03-83B6A56F9073}"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5A8BD927-696C-41D5-834D-039762835A9D}"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1F8A-EE7A-4302-8843-869D07A528A7}" type="slidenum">
              <a:rPr lang="en-GB"/>
              <a:pPr/>
              <a:t>1</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ACEF48-3683-4318-B83D-8D8F4973F3BB}" type="slidenum">
              <a:rPr lang="en-US"/>
              <a:pPr>
                <a:defRPr/>
              </a:pPr>
              <a:t>10</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599B8C-C03D-4C2D-B582-163D85359FA8}" type="slidenum">
              <a:rPr lang="en-US"/>
              <a:pPr>
                <a:defRPr/>
              </a:pPr>
              <a:t>11</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EC05F1-077E-4525-BA4B-1C838BBAA3CC}" type="slidenum">
              <a:rPr lang="en-US"/>
              <a:pPr>
                <a:defRPr/>
              </a:pPr>
              <a:t>12</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3751D6-E062-49FC-A2A2-E4A8FD22617C}" type="slidenum">
              <a:rPr lang="en-US"/>
              <a:pPr>
                <a:defRPr/>
              </a:pPr>
              <a:t>13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43DDE2-8648-407F-91A7-905B7BF703DC}" type="slidenum">
              <a:rPr lang="en-US"/>
              <a:pPr>
                <a:defRPr/>
              </a:pPr>
              <a:t>14</a:t>
            </a:fld>
            <a:endParaRPr 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FCBB3E-3307-4CDF-B0D9-57EB83A68ED0}" type="slidenum">
              <a:rPr lang="en-US"/>
              <a:pPr>
                <a:defRPr/>
              </a:pPr>
              <a:t>15</a:t>
            </a:fld>
            <a:endParaRPr 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2FC4C7-CDF0-4AC8-B5F4-3024DDBA0056}" type="slidenum">
              <a:rPr lang="en-US"/>
              <a:pPr>
                <a:defRPr/>
              </a:pPr>
              <a:t>16</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230831-020F-4FE0-AF27-EE5ACAE0014D}" type="slidenum">
              <a:rPr lang="en-US"/>
              <a:pPr>
                <a:defRPr/>
              </a:pPr>
              <a:t>17</a:t>
            </a:fld>
            <a:endParaRPr 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074C1C-3F26-49D5-ADEB-62921B967D19}" type="slidenum">
              <a:rPr lang="en-US"/>
              <a:pPr>
                <a:defRPr/>
              </a:pPr>
              <a:t>18</a:t>
            </a:fld>
            <a:endParaRPr lang="en-US"/>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1EB588-888F-4FD7-BA08-5C9B14C853BB}" type="slidenum">
              <a:rPr lang="en-US"/>
              <a:pPr>
                <a:defRPr/>
              </a:pPr>
              <a:t>19</a:t>
            </a:fld>
            <a:endParaRPr lang="en-US"/>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A7A641C4-2490-4225-8454-02CB4E6CC99A}" type="slidenum">
              <a:rPr lang="en-US"/>
              <a:pPr>
                <a:defRPr/>
              </a:pPr>
              <a:t>2</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21B721-BB55-4D42-8921-C8F66FBCD520}" type="slidenum">
              <a:rPr lang="en-US"/>
              <a:pPr>
                <a:defRPr/>
              </a:pPr>
              <a:t>20</a:t>
            </a:fld>
            <a:endParaRPr lang="en-US"/>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5240AF20-8197-4465-BC8C-F59BE2539F38}" type="slidenum">
              <a:rPr lang="en-US"/>
              <a:pPr>
                <a:defRPr/>
              </a:pPr>
              <a:t>21</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2B959A-A0AE-45EC-9F52-7BA5572C904D}" type="slidenum">
              <a:rPr lang="en-US"/>
              <a:pPr>
                <a:defRPr/>
              </a:pPr>
              <a:t>22</a:t>
            </a:fld>
            <a:endParaRPr lang="en-US"/>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E7B969-E383-4673-B3F8-5627CDB561FE}" type="slidenum">
              <a:rPr lang="en-US"/>
              <a:pPr>
                <a:defRPr/>
              </a:pPr>
              <a:t>23</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8FA96-0F76-49F2-BBE7-557CFC9D7C3D}" type="slidenum">
              <a:rPr lang="en-US"/>
              <a:pPr>
                <a:defRPr/>
              </a:pPr>
              <a:t>26</a:t>
            </a:fld>
            <a:endParaRPr lang="en-US"/>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5273A3-440D-4404-B004-4E73ED0AD36E}" type="slidenum">
              <a:rPr lang="en-US"/>
              <a:pPr>
                <a:defRPr/>
              </a:pPr>
              <a:t>27</a:t>
            </a:fld>
            <a:endParaRPr lang="en-US"/>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149F23-E13D-46C7-BEF0-A86A89DE481E}" type="slidenum">
              <a:rPr lang="en-US"/>
              <a:pPr>
                <a:defRPr/>
              </a:pPr>
              <a:t>28</a:t>
            </a:fld>
            <a:endParaRPr 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A50606-ABCB-4B42-B81D-69640B274D32}" type="slidenum">
              <a:rPr lang="en-US"/>
              <a:pPr>
                <a:defRPr/>
              </a:pPr>
              <a:t>29</a:t>
            </a:fld>
            <a:endParaRPr lang="en-US"/>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E82221-EA8C-42B6-8655-E8F9BA2CB5F8}" type="slidenum">
              <a:rPr lang="en-US"/>
              <a:pPr>
                <a:defRPr/>
              </a:pPr>
              <a:t>3</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9D2F71-A0A7-45E9-AFEC-A40BE535B312}" type="slidenum">
              <a:rPr lang="en-US"/>
              <a:pPr>
                <a:defRPr/>
              </a:pPr>
              <a:t>30</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C63974-5242-4417-AFA7-6C22E49A5572}" type="slidenum">
              <a:rPr lang="en-US"/>
              <a:pPr>
                <a:defRPr/>
              </a:pPr>
              <a:t>31</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1E29A8-FCCD-4E39-99F7-BDAD747FA66B}" type="slidenum">
              <a:rPr lang="en-US"/>
              <a:pPr>
                <a:defRPr/>
              </a:pPr>
              <a:t>32</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DD84D1-80B2-48CC-94FE-36733FB8DF7C}" type="slidenum">
              <a:rPr lang="en-US"/>
              <a:pPr>
                <a:defRPr/>
              </a:pPr>
              <a:t>33</a:t>
            </a:fld>
            <a:endParaRPr 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43C077-6B66-4A31-AAD9-905DCD5FE611}" type="slidenum">
              <a:rPr lang="en-US"/>
              <a:pPr>
                <a:defRPr/>
              </a:pPr>
              <a:t>34</a:t>
            </a:fld>
            <a:endParaRPr lang="en-US"/>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53961B-BFD1-437D-8D65-D4549F7865CD}" type="slidenum">
              <a:rPr lang="en-US"/>
              <a:pPr>
                <a:defRPr/>
              </a:pPr>
              <a:t>35</a:t>
            </a:fld>
            <a:endParaRPr lang="en-US"/>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CB2CE2-A171-4F4C-9632-AC044F79AAD6}" type="slidenum">
              <a:rPr lang="en-US"/>
              <a:pPr>
                <a:defRPr/>
              </a:pPr>
              <a:t>36</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9ECB7F-0397-4AFA-A6E8-DA6B5BED1378}" type="slidenum">
              <a:rPr lang="en-US"/>
              <a:pPr>
                <a:defRPr/>
              </a:pPr>
              <a:t>37</a:t>
            </a:fld>
            <a:endParaRPr lang="en-US"/>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4EEAFA-3E9E-46CA-92A6-8117569CDE2B}" type="slidenum">
              <a:rPr lang="en-US"/>
              <a:pPr>
                <a:defRPr/>
              </a:pPr>
              <a:t>38</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79FB6E-BE2F-4C06-A438-C0A415B6C343}" type="slidenum">
              <a:rPr lang="en-US"/>
              <a:pPr>
                <a:defRPr/>
              </a:pPr>
              <a:t>39</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525F4B-C086-45E6-ADC1-77A35AC3A6D4}" type="slidenum">
              <a:rPr lang="en-US"/>
              <a:pPr>
                <a:defRPr/>
              </a:pPr>
              <a:t>4</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72B9-D834-4679-89A8-516700F266A6}" type="slidenum">
              <a:rPr lang="en-US"/>
              <a:pPr>
                <a:defRPr/>
              </a:pPr>
              <a:t>40</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9E1325-F2DC-4605-9BC5-B1B7C6B64731}" type="slidenum">
              <a:rPr lang="en-US"/>
              <a:pPr>
                <a:defRPr/>
              </a:pPr>
              <a:t>41</a:t>
            </a:fld>
            <a:endParaRPr 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3B3946-42D1-4AC5-A0B6-5747D4814B03}" type="slidenum">
              <a:rPr lang="en-US"/>
              <a:pPr>
                <a:defRPr/>
              </a:pPr>
              <a:t>42</a:t>
            </a:fld>
            <a:endParaRPr lang="en-US"/>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D1723D-7899-43A4-AB22-6E3D3D43DEAC}" type="slidenum">
              <a:rPr lang="en-US"/>
              <a:pPr>
                <a:defRPr/>
              </a:pPr>
              <a:t>43</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6874E6-6254-4316-B63A-E980A8009F96}" type="slidenum">
              <a:rPr lang="en-US"/>
              <a:pPr>
                <a:defRPr/>
              </a:pPr>
              <a:t>44</a:t>
            </a:fld>
            <a:endParaRPr lang="en-US"/>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6A98DA-8A01-4A57-BE2E-0A11B8F6DCF4}" type="slidenum">
              <a:rPr lang="en-US"/>
              <a:pPr>
                <a:defRPr/>
              </a:pPr>
              <a:t>45</a:t>
            </a:fld>
            <a:endParaRPr lang="en-US"/>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AE568C-D224-4540-9551-6A6B40D85449}" type="slidenum">
              <a:rPr lang="en-US"/>
              <a:pPr>
                <a:defRPr/>
              </a:pPr>
              <a:t>46</a:t>
            </a:fld>
            <a:endParaRPr lang="en-US"/>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A0BC25-CEB0-4BEE-B03E-F24F141732B7}" type="slidenum">
              <a:rPr lang="en-US"/>
              <a:pPr>
                <a:defRPr/>
              </a:pPr>
              <a:t>47</a:t>
            </a:fld>
            <a:endParaRPr lang="en-US"/>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33316B-1A08-49DA-85BE-0E1DBC1175BB}" type="slidenum">
              <a:rPr lang="en-US"/>
              <a:pPr>
                <a:defRPr/>
              </a:pPr>
              <a:t>48</a:t>
            </a:fld>
            <a:endParaRPr 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E7E034-7B5C-4B90-A0BA-DB558BE4FCAF}" type="slidenum">
              <a:rPr lang="en-US"/>
              <a:pPr>
                <a:defRPr/>
              </a:pPr>
              <a:t>49</a:t>
            </a:fld>
            <a:endParaRPr lang="en-US"/>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539691-5C35-4AF1-A201-8A10BA55CEE8}" type="slidenum">
              <a:rPr lang="en-US"/>
              <a:pPr>
                <a:defRPr/>
              </a:pPr>
              <a:t>5</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4E836E-87A8-47BB-B43A-B01FCC15CA38}" type="slidenum">
              <a:rPr lang="en-US"/>
              <a:pPr>
                <a:defRPr/>
              </a:pPr>
              <a:t>50</a:t>
            </a:fld>
            <a:endParaRPr lang="en-US"/>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BA8DCC-8ABC-4019-9F19-EE71149D8AA7}" type="slidenum">
              <a:rPr lang="en-US"/>
              <a:pPr>
                <a:defRPr/>
              </a:pPr>
              <a:t>51</a:t>
            </a:fld>
            <a:endParaRPr lang="en-US"/>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196C2-4D83-457A-A069-597085716221}" type="slidenum">
              <a:rPr lang="en-US"/>
              <a:pPr>
                <a:defRPr/>
              </a:pPr>
              <a:t>52</a:t>
            </a:fld>
            <a:endParaRPr 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CC9142-9847-42CE-BF46-69604490AAFD}" type="slidenum">
              <a:rPr lang="en-US"/>
              <a:pPr>
                <a:defRPr/>
              </a:pPr>
              <a:t>53</a:t>
            </a:fld>
            <a:endParaRPr lang="en-US"/>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8C3FCF-48BF-4C4F-94B8-F642D65195A0}" type="slidenum">
              <a:rPr lang="en-US"/>
              <a:pPr>
                <a:defRPr/>
              </a:pPr>
              <a:t>54</a:t>
            </a:fld>
            <a:endParaRPr lang="en-US"/>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084EE3-FC62-47E4-BF1F-52CCF3401F46}" type="slidenum">
              <a:rPr lang="en-US"/>
              <a:pPr>
                <a:defRPr/>
              </a:pPr>
              <a:t>55</a:t>
            </a:fld>
            <a:endParaRPr lang="en-US"/>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F1CB46-0F81-4704-BA0A-2DC414E77EA1}" type="slidenum">
              <a:rPr lang="en-US"/>
              <a:pPr>
                <a:defRPr/>
              </a:pPr>
              <a:t>56</a:t>
            </a:fld>
            <a:endParaRPr 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0DAED7-C0E3-47C6-B253-1BD94864CC6B}" type="slidenum">
              <a:rPr lang="en-US"/>
              <a:pPr>
                <a:defRPr/>
              </a:pPr>
              <a:t>57</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E6AA93-E064-4692-A278-EACE595F8248}" type="slidenum">
              <a:rPr lang="en-US"/>
              <a:pPr>
                <a:defRPr/>
              </a:pPr>
              <a:t>58</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DB5360-C06F-4066-B5B3-6559ACE5138D}" type="slidenum">
              <a:rPr lang="en-US"/>
              <a:pPr>
                <a:defRPr/>
              </a:pPr>
              <a:t>59</a:t>
            </a:fld>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D7CE63-12C4-4038-B10C-8C08F943B71D}" type="slidenum">
              <a:rPr lang="en-US"/>
              <a:pPr>
                <a:defRPr/>
              </a:pPr>
              <a:t>6</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341ED5-38F8-4264-9A70-4CF9C7BE6DA5}" type="slidenum">
              <a:rPr lang="en-US"/>
              <a:pPr>
                <a:defRPr/>
              </a:pPr>
              <a:t>60</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B3A3E0-C3E7-44CF-8545-83F19FA64676}" type="slidenum">
              <a:rPr lang="en-US"/>
              <a:pPr>
                <a:defRPr/>
              </a:pPr>
              <a:t>61</a:t>
            </a:fld>
            <a:endParaRPr 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E84B45-2533-4249-8722-98AA6D005FDE}" type="slidenum">
              <a:rPr lang="en-US"/>
              <a:pPr>
                <a:defRPr/>
              </a:pPr>
              <a:t>62</a:t>
            </a:fld>
            <a:endParaRPr lang="en-US"/>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737893-BFE0-4BC0-8509-173C3B04B455}" type="slidenum">
              <a:rPr lang="en-US"/>
              <a:pPr>
                <a:defRPr/>
              </a:pPr>
              <a:t>63</a:t>
            </a:fld>
            <a:endParaRPr lang="en-US"/>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1B7F12D-BBAD-49FB-B7DF-B7B395C3C9F1}" type="slidenum">
              <a:rPr lang="en-GB" smtClean="0"/>
              <a:pPr>
                <a:defRPr/>
              </a:pPr>
              <a:t>64</a:t>
            </a:fld>
            <a:endParaRPr lang="en-GB"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81B40F0-34D6-452C-B2D2-D4509C627A71}" type="slidenum">
              <a:rPr lang="en-GB" smtClean="0"/>
              <a:pPr>
                <a:defRPr/>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D2A536D-5D40-4D1B-B1A5-9F23B4183CFF}" type="slidenum">
              <a:rPr lang="en-GB" smtClean="0"/>
              <a:pPr>
                <a:defRPr/>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DBE84E1-2840-47FC-B997-8639C79D6444}" type="slidenum">
              <a:rPr lang="en-GB" smtClean="0"/>
              <a:pPr>
                <a:defRPr/>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67312B5-7983-434E-8F13-E5D4077C2A9A}" type="slidenum">
              <a:rPr lang="en-GB" smtClean="0"/>
              <a:pPr>
                <a:defRPr/>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84D20D6-51A4-4C4F-B538-44BF7FF1CFCF}" type="slidenum">
              <a:rPr lang="en-GB" smtClean="0"/>
              <a:pPr>
                <a:defRPr/>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E10FFA-F846-48B4-90AE-541771D86D57}" type="slidenum">
              <a:rPr lang="en-US"/>
              <a:pPr>
                <a:defRPr/>
              </a:pPr>
              <a:t>7</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F73B628-F16B-4CA7-AE40-DF3B2402B15A}" type="slidenum">
              <a:rPr lang="en-GB" smtClean="0"/>
              <a:pPr>
                <a:defRPr/>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4AD81F6-7595-466A-AEAF-9A6FFD98A70C}" type="slidenum">
              <a:rPr lang="en-GB" smtClean="0"/>
              <a:pPr>
                <a:defRPr/>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D85161-ECAC-4342-AB3D-7030E92B5296}" type="slidenum">
              <a:rPr lang="en-GB" smtClean="0"/>
              <a:pPr>
                <a:defRPr/>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E214E89-2BBE-496D-BE1B-B149303051A2}" type="slidenum">
              <a:rPr lang="en-GB" smtClean="0"/>
              <a:pPr>
                <a:defRPr/>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EDFE90B-07EF-4C9A-9305-F7BDC1F64F9F}" type="slidenum">
              <a:rPr lang="en-GB" smtClean="0"/>
              <a:pPr>
                <a:defRPr/>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D9F36F1-96BF-402B-96EB-C1C13627969A}" type="slidenum">
              <a:rPr lang="en-GB" smtClean="0"/>
              <a:pPr>
                <a:defRPr/>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4E9F9C4-AAE3-4A6A-A78A-F14743F3D928}" type="slidenum">
              <a:rPr lang="en-GB" smtClean="0"/>
              <a:pPr>
                <a:defRPr/>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0DFC7A6-5152-4E17-A9B6-80369412BE6E}" type="slidenum">
              <a:rPr lang="en-GB" smtClean="0"/>
              <a:pPr>
                <a:defRPr/>
              </a:pPr>
              <a:t>77</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BF29185-AF46-471B-909C-B0573433F5C0}" type="slidenum">
              <a:rPr lang="en-GB" smtClean="0"/>
              <a:pPr>
                <a:defRPr/>
              </a:pPr>
              <a:t>78</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0394DC9-A887-4BEC-9D75-B6718A379544}" type="slidenum">
              <a:rPr lang="en-GB" smtClean="0"/>
              <a:pPr>
                <a:defRPr/>
              </a:pPr>
              <a:t>79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ACD747F5-227F-4F7A-BE9F-415A6906A6FD}" type="slidenum">
              <a:rPr lang="en-US" smtClean="0"/>
              <a:pPr>
                <a:defRPr/>
              </a:pPr>
              <a:t>8</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C372503-8619-42CD-8DFB-1DEF7D62F217}" type="slidenum">
              <a:rPr lang="en-GB" smtClean="0"/>
              <a:pPr>
                <a:defRPr/>
              </a:pPr>
              <a:t>80</a:t>
            </a:fld>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45516C3-78FC-447A-948A-E96D3C90F50B}" type="slidenum">
              <a:rPr lang="en-GB" smtClean="0"/>
              <a:pPr>
                <a:defRPr/>
              </a:pPr>
              <a:t>81</a:t>
            </a:fld>
            <a:endParaRPr lang="en-GB"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5C7CB1C-FBC4-4F02-BD68-A2582595A74C}" type="slidenum">
              <a:rPr lang="en-GB" smtClean="0"/>
              <a:pPr>
                <a:defRPr/>
              </a:pPr>
              <a:t>82</a:t>
            </a:fld>
            <a:endParaRPr lang="en-GB"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F72ED61-047F-44DB-8AD0-79BB735E7487}" type="slidenum">
              <a:rPr lang="en-GB" smtClean="0"/>
              <a:pPr>
                <a:defRPr/>
              </a:pPr>
              <a:t>83</a:t>
            </a:fld>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019066E4-D055-485D-B9C5-78C952EE7A86}" type="slidenum">
              <a:rPr lang="en-US"/>
              <a:pPr>
                <a:defRPr/>
              </a:pPr>
              <a:t>84</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39DC163D-C5B5-41D0-B606-1CF7D7835CB5}" type="slidenum">
              <a:rPr lang="en-US"/>
              <a:pPr>
                <a:defRPr/>
              </a:pPr>
              <a:t>85</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16552982-431A-4FC2-B1D7-7EBBDF91C81B}" type="slidenum">
              <a:rPr lang="en-US"/>
              <a:pPr>
                <a:defRPr/>
              </a:pPr>
              <a:t>86</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DB1B64FA-BF73-40DB-82F2-93E8B92E9650}" type="slidenum">
              <a:rPr lang="en-US"/>
              <a:pPr>
                <a:defRPr/>
              </a:pPr>
              <a:t>87</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8B02CE6B-B382-43A3-AA1E-3AEEF31DD827}" type="slidenum">
              <a:rPr lang="en-US"/>
              <a:pPr>
                <a:defRPr/>
              </a:pPr>
              <a:t>88</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B5F4D537-4370-4F18-9120-9593183F387E}" type="slidenum">
              <a:rPr lang="en-US"/>
              <a:pPr>
                <a:defRPr/>
              </a:pPr>
              <a:t>89</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E6CC2CB5-C815-4FDE-82BE-B8F7D49E3282}" type="slidenum">
              <a:rPr lang="en-US" smtClean="0"/>
              <a:pPr>
                <a:defRPr/>
              </a:pPr>
              <a:t>9</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59E992C-29DD-49DD-804B-C451847CD038}" type="slidenum">
              <a:rPr lang="en-GB" smtClean="0"/>
              <a:pPr>
                <a:defRPr/>
              </a:pPr>
              <a:t>90</a:t>
            </a:fld>
            <a:endParaRPr lang="en-GB"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BCA269C9-74D8-49B8-BFD4-38A7EFCE5D3E}" type="slidenum">
              <a:rPr lang="en-GB" smtClean="0">
                <a:latin typeface="Arial" pitchFamily="34" charset="0"/>
              </a:rPr>
              <a:pPr>
                <a:defRPr/>
              </a:pPr>
              <a:t>91</a:t>
            </a:fld>
            <a:endParaRPr lang="en-GB" smtClean="0">
              <a:latin typeface="Arial"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446BF5D-E1DB-454C-ABE0-B36986733DE2}"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B47959-A5CE-4826-B7BB-E5D8AD7714C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9BA2DEF-6974-4387-BCE8-FEBC2CD4813B}" type="datetime1">
              <a:rPr lang="en-US"/>
              <a:pPr/>
              <a:t>4/12/2010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0F9EACB-28E4-4FBA-AC6C-4EDC61328CF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FB7BADB-1671-4563-9FD3-22CB9A27F3F9}" type="datetime1">
              <a:rPr lang="en-US"/>
              <a:pPr/>
              <a:t>4/12/2010</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CCA8239-F5BB-45D7-A931-54E9235170FB}"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B277282-9881-48A1-8C0B-F4B5C0980DD9}" type="datetime1">
              <a:rPr lang="en-US"/>
              <a:pPr/>
              <a:t>4/12/2010</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379BAF2-B106-4C0C-8884-52B4D4C3150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6FEC3F3-6C67-495F-85B4-D8F9050A959F}" type="datetime1">
              <a:rPr lang="en-US"/>
              <a:pPr/>
              <a:t>4/12/2010</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98EC028-9626-4C5D-8264-F63721F3D719}"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3AE098C-F0D7-4342-8D6A-74EC6B3D3CDC}" type="datetime1">
              <a:rPr lang="en-US"/>
              <a:pPr/>
              <a:t>4/12/2010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C4DE1E5-CA91-46CA-AA28-1526E7379893}"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A384BB9-4BBD-45B2-9131-04F928E7B9A1}" type="datetime1">
              <a:rPr lang="en-US"/>
              <a:pPr/>
              <a:t>4/12/2010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DBEA88-4421-403E-B89C-DCE4DB1228BD}"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89158-0F1C-4F71-9D1F-C7DB583A720D}"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77AB9F5-C1DC-451C-8A09-C473C8CC507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2CD4ED-54A7-4568-997A-DFA2238367AC}"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9047AC4-70F4-4E95-9BE8-CA7D91F0E19A}"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2D454CB-0E98-4F30-BF72-EC4C1F0C393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6194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85860"/>
            <a:ext cx="2543164" cy="488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lipArt Placeholder 3"/>
          <p:cNvSpPr>
            <a:spLocks noGrp="1"/>
          </p:cNvSpPr>
          <p:nvPr>
            <p:ph type="clipArt" sz="half" idx="2"/>
          </p:nvPr>
        </p:nvSpPr>
        <p:spPr>
          <a:xfrm>
            <a:off x="3914796" y="1785926"/>
            <a:ext cx="4586294" cy="4386274"/>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8446BF5D-E1DB-454C-ABE0-B36986733DE2}"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B47959-A5CE-4826-B7BB-E5D8AD7714CB}"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535785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357158" y="4786322"/>
            <a:ext cx="3214710" cy="1285884"/>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
        <p:nvSpPr>
          <p:cNvPr id="7" name="Content Placeholder 2"/>
          <p:cNvSpPr>
            <a:spLocks noGrp="1"/>
          </p:cNvSpPr>
          <p:nvPr>
            <p:ph idx="13"/>
          </p:nvPr>
        </p:nvSpPr>
        <p:spPr>
          <a:xfrm>
            <a:off x="6000760" y="1071546"/>
            <a:ext cx="2857520" cy="1500198"/>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3"/>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
        <p:nvSpPr>
          <p:cNvPr id="7" name="Content Placeholder 2"/>
          <p:cNvSpPr>
            <a:spLocks noGrp="1"/>
          </p:cNvSpPr>
          <p:nvPr>
            <p:ph idx="13"/>
          </p:nvPr>
        </p:nvSpPr>
        <p:spPr>
          <a:xfrm>
            <a:off x="5857884" y="2071678"/>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2000232" y="3571876"/>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hip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pic>
        <p:nvPicPr>
          <p:cNvPr id="4967426" name="Picture 2" descr="LowCarbonShipping2Logo"/>
          <p:cNvPicPr>
            <a:picLocks noChangeAspect="1" noChangeArrowheads="1"/>
          </p:cNvPicPr>
          <p:nvPr/>
        </p:nvPicPr>
        <p:blipFill>
          <a:blip r:embed="rId2" cstate="print"/>
          <a:srcRect/>
          <a:stretch>
            <a:fillRect/>
          </a:stretch>
        </p:blipFill>
        <p:spPr bwMode="auto">
          <a:xfrm>
            <a:off x="0" y="571480"/>
            <a:ext cx="561113" cy="64294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9C4019-138A-4258-927D-A8D6D6AB3B20}" type="datetime1">
              <a:rPr lang="en-US"/>
              <a:pPr/>
              <a:t>4/12/2010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691AC2-613F-448D-A9F1-1185DA3CD8F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52AB7B5A-C384-4C37-BB3A-89002CFBC7D6}" type="datetime1">
              <a:rPr lang="en-US"/>
              <a:pPr/>
              <a:t>4/12/2010</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dirty="0"/>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18B8ABA9-9594-45B4-8470-A47BACE0DDE5}" type="slidenum">
              <a:rPr lang="en-GB"/>
              <a:pPr/>
              <a:t>‹#›</a:t>
            </a:fld>
            <a:endParaRPr lang="en-GB"/>
          </a:p>
        </p:txBody>
      </p:sp>
      <p:pic>
        <p:nvPicPr>
          <p:cNvPr id="41991" name="Picture 7" descr="Black1024"/>
          <p:cNvPicPr>
            <a:picLocks noChangeAspect="1" noChangeArrowheads="1"/>
          </p:cNvPicPr>
          <p:nvPr/>
        </p:nvPicPr>
        <p:blipFill>
          <a:blip r:embed="rId24"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51" r:id="rId1"/>
    <p:sldLayoutId id="2147483668" r:id="rId2"/>
    <p:sldLayoutId id="2147483652" r:id="rId3"/>
    <p:sldLayoutId id="2147483674" r:id="rId4"/>
    <p:sldLayoutId id="2147483675" r:id="rId5"/>
    <p:sldLayoutId id="2147483676" r:id="rId6"/>
    <p:sldLayoutId id="2147483677" r:id="rId7"/>
    <p:sldLayoutId id="2147483671"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3" r:id="rId18"/>
    <p:sldLayoutId id="2147483664" r:id="rId19"/>
    <p:sldLayoutId id="2147483673" r:id="rId20"/>
    <p:sldLayoutId id="2147483667" r:id="rId21"/>
    <p:sldLayoutId id="2147483678" r:id="rId22"/>
  </p:sldLayoutIdLst>
  <p:hf hdr="0" ftr="0" dt="0"/>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34.emf"/><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bartlett.ucl.ac.uk/markbarrett/Energy/UKEnergy/UKEneScenarioAnim140206.zi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1.xml"/><Relationship Id="rId1" Type="http://schemas.openxmlformats.org/officeDocument/2006/relationships/slideLayout" Target="../slideLayouts/slideLayout10.xml"/><Relationship Id="rId5" Type="http://schemas.openxmlformats.org/officeDocument/2006/relationships/image" Target="../media/image45.emf"/><Relationship Id="rId4" Type="http://schemas.openxmlformats.org/officeDocument/2006/relationships/image" Target="../media/image44.emf"/></Relationships>
</file>

<file path=ppt/slides/_rels/slide6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47.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image" Target="../media/image50.emf"/></Relationships>
</file>

<file path=ppt/slides/_rels/slide7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60.emf"/></Relationships>
</file>

<file path=ppt/slides/_rels/slide89.xml.rels><?xml version="1.0" encoding="UTF-8" standalone="yes"?>
<Relationships xmlns="http://schemas.openxmlformats.org/package/2006/relationships"><Relationship Id="rId3" Type="http://schemas.openxmlformats.org/officeDocument/2006/relationships/hyperlink" Target="http://www.ieadsm.org/"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www.cbes.ucl.ac.uk/projects/energyreview/Bartlett%20Response%20to%20Energy%20Review%20-%20electricity.pdf" TargetMode="External"/><Relationship Id="rId7" Type="http://schemas.openxmlformats.org/officeDocument/2006/relationships/hyperlink" Target="http://www.naturvardsverket.se/"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hyperlink" Target="http://www.naturvardsverket.se/Documents/bokhandeln/620-5785-5.htm" TargetMode="External"/><Relationship Id="rId5" Type="http://schemas.openxmlformats.org/officeDocument/2006/relationships/hyperlink" Target="http://www.airclim.org/reports/APC20_final.pdf" TargetMode="External"/><Relationship Id="rId4" Type="http://schemas.openxmlformats.org/officeDocument/2006/relationships/hyperlink" Target="http://www.bartlett.ucl.ac.uk/markbarrett/Energy/UKEnergy/UKElectricityGreenLight_100506.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Energy Supply  electricitySociety Ener">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p:txBody>
          <a:bodyPr/>
          <a:lstStyle/>
          <a:p>
            <a:pPr algn="l"/>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chemeClr val="tx1"/>
                </a:solidFill>
              </a:rPr>
              <a:t>Energy Supply - electricity</a:t>
            </a:r>
            <a:br>
              <a:rPr lang="en-GB" sz="2400" b="1" dirty="0" smtClean="0">
                <a:solidFill>
                  <a:schemeClr val="tx1"/>
                </a:solidFill>
              </a:rPr>
            </a:br>
            <a:r>
              <a:rPr lang="en-GB" sz="2400" b="1" dirty="0" smtClean="0">
                <a:solidFill>
                  <a:schemeClr val="tx1"/>
                </a:solidFill>
              </a:rPr>
              <a:t/>
            </a:r>
            <a:br>
              <a:rPr lang="en-GB" sz="2400" b="1" dirty="0" smtClean="0">
                <a:solidFill>
                  <a:schemeClr val="tx1"/>
                </a:solidFill>
              </a:rPr>
            </a:br>
            <a:r>
              <a:rPr lang="en-GB" b="1" dirty="0" smtClean="0">
                <a:solidFill>
                  <a:schemeClr val="accent1">
                    <a:lumMod val="75000"/>
                  </a:schemeClr>
                </a:solidFill>
              </a:rPr>
              <a:t>Society</a:t>
            </a:r>
            <a:r>
              <a:rPr lang="en-GB" b="1" dirty="0" smtClean="0">
                <a:solidFill>
                  <a:srgbClr val="33CC33"/>
                </a:solidFill>
              </a:rPr>
              <a:t> </a:t>
            </a:r>
            <a:r>
              <a:rPr lang="en-GB" b="1" dirty="0" smtClean="0">
                <a:solidFill>
                  <a:srgbClr val="FF0000"/>
                </a:solidFill>
              </a:rPr>
              <a:t>Energy</a:t>
            </a:r>
            <a:r>
              <a:rPr lang="en-GB" b="1" dirty="0" smtClean="0">
                <a:solidFill>
                  <a:srgbClr val="33CC33"/>
                </a:solidFill>
              </a:rPr>
              <a:t> Environment </a:t>
            </a:r>
            <a:r>
              <a:rPr lang="en-GB" b="1" dirty="0" smtClean="0"/>
              <a:t>systems modelling</a:t>
            </a:r>
            <a:r>
              <a:rPr lang="en-GB" sz="2400" b="1" dirty="0" smtClean="0"/>
              <a:t/>
            </a:r>
            <a:br>
              <a:rPr lang="en-GB" sz="2400" b="1" dirty="0" smtClean="0"/>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1400" dirty="0"/>
              <a:t/>
            </a:r>
            <a:br>
              <a:rPr lang="en-GB" sz="1400" dirty="0"/>
            </a:br>
            <a:r>
              <a:rPr lang="en-GB" sz="1400" dirty="0"/>
              <a:t/>
            </a:r>
            <a:br>
              <a:rPr lang="en-GB" sz="1400" dirty="0"/>
            </a:br>
            <a:r>
              <a:rPr lang="en-GB" dirty="0"/>
              <a:t/>
            </a:r>
            <a:br>
              <a:rPr lang="en-GB" dirty="0"/>
            </a:br>
            <a:r>
              <a:rPr lang="en-GB" dirty="0"/>
              <a:t/>
            </a:r>
            <a:br>
              <a:rPr lang="en-GB" dirty="0"/>
            </a:br>
            <a:r>
              <a:rPr lang="en-GB" sz="1400" dirty="0"/>
              <a:t/>
            </a:r>
            <a:br>
              <a:rPr lang="en-GB" sz="1400" dirty="0"/>
            </a:br>
            <a:endParaRPr lang="en-GB" sz="1400" dirty="0"/>
          </a:p>
        </p:txBody>
      </p:sp>
      <p:sp>
        <p:nvSpPr>
          <p:cNvPr id="208899" name="Rectangle 3"/>
          <p:cNvSpPr>
            <a:spLocks noGrp="1" noChangeArrowheads="1"/>
          </p:cNvSpPr>
          <p:nvPr>
            <p:ph type="subTitle" idx="1"/>
          </p:nvPr>
        </p:nvSpPr>
        <p:spPr>
          <a:xfrm>
            <a:off x="2143108" y="4429132"/>
            <a:ext cx="6400800" cy="1752600"/>
          </a:xfrm>
        </p:spPr>
        <p:txBody>
          <a:bodyPr/>
          <a:lstStyle/>
          <a:p>
            <a:pPr algn="r">
              <a:buFontTx/>
              <a:buNone/>
            </a:pPr>
            <a:endParaRPr lang="en-GB" dirty="0" smtClean="0"/>
          </a:p>
          <a:p>
            <a:pPr algn="r"/>
            <a:r>
              <a:rPr lang="en-GB" b="1" dirty="0" smtClean="0"/>
              <a:t> </a:t>
            </a:r>
          </a:p>
          <a:p>
            <a:pPr algn="r"/>
            <a:r>
              <a:rPr lang="en-GB" dirty="0" smtClean="0"/>
              <a:t>Mark </a:t>
            </a:r>
            <a:r>
              <a:rPr lang="en-GB" dirty="0"/>
              <a:t>Barrett </a:t>
            </a:r>
          </a:p>
          <a:p>
            <a:pPr algn="r">
              <a:buFontTx/>
              <a:buNone/>
            </a:pPr>
            <a:r>
              <a:rPr lang="en-GB" dirty="0">
                <a:hlinkClick r:id="rId3" tooltip="mailto:Mark.Barrett@ucl.ac.uk"/>
              </a:rPr>
              <a:t>Mark.Barrett@ucl.ac.uk</a:t>
            </a:r>
            <a:endParaRPr lang="en-GB" dirty="0"/>
          </a:p>
          <a:p>
            <a:pPr algn="r">
              <a:buFontTx/>
              <a:buNone/>
            </a:pPr>
            <a:r>
              <a:rPr lang="en-GB" dirty="0" smtClean="0"/>
              <a:t>UCL Energy Institute</a:t>
            </a:r>
            <a:endParaRPr lang="en-GB" dirty="0"/>
          </a:p>
        </p:txBody>
      </p:sp>
      <p:sp>
        <p:nvSpPr>
          <p:cNvPr id="4" name="Slide Number Placeholder 5"/>
          <p:cNvSpPr>
            <a:spLocks noGrp="1"/>
          </p:cNvSpPr>
          <p:nvPr>
            <p:ph type="sldNum" sz="quarter" idx="12"/>
          </p:nvPr>
        </p:nvSpPr>
        <p:spPr/>
        <p:txBody>
          <a:bodyPr/>
          <a:lstStyle/>
          <a:p>
            <a:fld id="{D1254707-7A77-4E2B-AE1D-CB6408D75EE9}" type="slidenum">
              <a:rPr lang="en-GB"/>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A02C502E-49B6-48B0-87AD-742096E5D908}" type="slidenum">
              <a:rPr lang="en-GB"/>
              <a:pPr algn="r"/>
              <a:t>10</a:t>
            </a:fld>
            <a:endParaRPr lang="en-GB"/>
          </a:p>
        </p:txBody>
      </p:sp>
      <p:sp>
        <p:nvSpPr>
          <p:cNvPr id="11267" name="Rectangle 2"/>
          <p:cNvSpPr>
            <a:spLocks noGrp="1" noChangeArrowheads="1"/>
          </p:cNvSpPr>
          <p:nvPr>
            <p:ph type="title"/>
          </p:nvPr>
        </p:nvSpPr>
        <p:spPr>
          <a:xfrm>
            <a:off x="395288" y="620713"/>
            <a:ext cx="8229600" cy="950912"/>
          </a:xfrm>
        </p:spPr>
        <p:txBody>
          <a:bodyPr/>
          <a:lstStyle/>
          <a:p>
            <a:r>
              <a:rPr lang="en-GB" smtClean="0"/>
              <a:t>Scenario context:  domestic sector: electricity use</a:t>
            </a:r>
          </a:p>
        </p:txBody>
      </p:sp>
      <p:sp>
        <p:nvSpPr>
          <p:cNvPr id="11268" name="Rectangle 3"/>
          <p:cNvSpPr>
            <a:spLocks noGrp="1" noChangeArrowheads="1"/>
          </p:cNvSpPr>
          <p:nvPr>
            <p:ph type="body" idx="1"/>
          </p:nvPr>
        </p:nvSpPr>
        <p:spPr>
          <a:xfrm>
            <a:off x="857250" y="1357313"/>
            <a:ext cx="7772400" cy="4114800"/>
          </a:xfrm>
        </p:spPr>
        <p:txBody>
          <a:bodyPr/>
          <a:lstStyle/>
          <a:p>
            <a:pPr>
              <a:buFontTx/>
              <a:buNone/>
            </a:pPr>
            <a:r>
              <a:rPr lang="en-GB" sz="1200" smtClean="0"/>
              <a:t>Electricity demand is reduced because of more efficient appliances, including heat pumps for space heating.</a:t>
            </a:r>
          </a:p>
        </p:txBody>
      </p:sp>
      <p:pic>
        <p:nvPicPr>
          <p:cNvPr id="11269" name="Picture 5"/>
          <p:cNvPicPr>
            <a:picLocks noChangeAspect="1" noChangeArrowheads="1"/>
          </p:cNvPicPr>
          <p:nvPr/>
        </p:nvPicPr>
        <p:blipFill>
          <a:blip r:embed="rId3" cstate="print"/>
          <a:srcRect/>
          <a:stretch>
            <a:fillRect/>
          </a:stretch>
        </p:blipFill>
        <p:spPr bwMode="auto">
          <a:xfrm>
            <a:off x="684213" y="1628775"/>
            <a:ext cx="7488237" cy="454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bwMode="auto">
          <a:xfrm>
            <a:off x="6786563" y="6215063"/>
            <a:ext cx="2133600" cy="476250"/>
          </a:xfrm>
          <a:prstGeom prst="rect">
            <a:avLst/>
          </a:prstGeom>
          <a:noFill/>
          <a:ln>
            <a:miter lim="800000"/>
            <a:headEnd/>
            <a:tailEnd/>
          </a:ln>
        </p:spPr>
        <p:txBody>
          <a:bodyPr/>
          <a:lstStyle/>
          <a:p>
            <a:pPr algn="r"/>
            <a:fld id="{B4886C69-0721-4CDB-8ED8-2CB021C01714}" type="slidenum">
              <a:rPr lang="en-GB"/>
              <a:pPr algn="r"/>
              <a:t>11</a:t>
            </a:fld>
            <a:endParaRPr lang="en-GB"/>
          </a:p>
        </p:txBody>
      </p:sp>
      <p:sp>
        <p:nvSpPr>
          <p:cNvPr id="14339" name="Rectangle 2"/>
          <p:cNvSpPr>
            <a:spLocks noGrp="1" noChangeArrowheads="1"/>
          </p:cNvSpPr>
          <p:nvPr>
            <p:ph type="title"/>
          </p:nvPr>
        </p:nvSpPr>
        <p:spPr>
          <a:xfrm>
            <a:off x="395288" y="620713"/>
            <a:ext cx="8229600" cy="879475"/>
          </a:xfrm>
        </p:spPr>
        <p:txBody>
          <a:bodyPr/>
          <a:lstStyle/>
          <a:p>
            <a:r>
              <a:rPr lang="en-GB" smtClean="0"/>
              <a:t>Scenario context: energy flow charts</a:t>
            </a:r>
          </a:p>
        </p:txBody>
      </p:sp>
      <p:sp>
        <p:nvSpPr>
          <p:cNvPr id="14340" name="Rectangle 3"/>
          <p:cNvSpPr>
            <a:spLocks noGrp="1" noChangeArrowheads="1"/>
          </p:cNvSpPr>
          <p:nvPr>
            <p:ph type="body" idx="1"/>
          </p:nvPr>
        </p:nvSpPr>
        <p:spPr>
          <a:xfrm>
            <a:off x="827088" y="1268413"/>
            <a:ext cx="7772400" cy="4537075"/>
          </a:xfrm>
        </p:spPr>
        <p:txBody>
          <a:bodyPr/>
          <a:lstStyle/>
          <a:p>
            <a:pPr>
              <a:buFontTx/>
              <a:buNone/>
            </a:pPr>
            <a:r>
              <a:rPr lang="en-GB" sz="1200" smtClean="0"/>
              <a:t>The flow charts show basic flows in 1990 and 2050, and an animation of 1990-2050. These illustrate the relative magnitude of the flows. </a:t>
            </a:r>
          </a:p>
          <a:p>
            <a:pPr>
              <a:buFontTx/>
              <a:buNone/>
            </a:pPr>
            <a:r>
              <a:rPr lang="en-GB" sz="1200" smtClean="0"/>
              <a:t>Note that the scale of these charts varies.</a:t>
            </a:r>
          </a:p>
          <a:p>
            <a:pPr>
              <a:buFontTx/>
              <a:buNone/>
            </a:pPr>
            <a:endParaRPr lang="en-GB" sz="1200" smtClean="0"/>
          </a:p>
          <a:p>
            <a:pPr>
              <a:buFontTx/>
              <a:buNone/>
            </a:pPr>
            <a:r>
              <a:rPr lang="en-GB" sz="1200" smtClean="0"/>
              <a:t>Observations:</a:t>
            </a:r>
          </a:p>
          <a:p>
            <a:r>
              <a:rPr lang="en-GB" sz="1200" smtClean="0"/>
              <a:t>Energy services:</a:t>
            </a:r>
          </a:p>
          <a:p>
            <a:pPr lvl="1"/>
            <a:r>
              <a:rPr lang="en-GB" sz="1200" smtClean="0"/>
              <a:t>space heating decreases</a:t>
            </a:r>
          </a:p>
          <a:p>
            <a:pPr lvl="1"/>
            <a:r>
              <a:rPr lang="en-GB" sz="1200" smtClean="0"/>
              <a:t>other demands increase, especially motive power and transport</a:t>
            </a:r>
          </a:p>
          <a:p>
            <a:r>
              <a:rPr lang="en-GB" sz="1200" smtClean="0"/>
              <a:t> Fuel supply</a:t>
            </a:r>
          </a:p>
          <a:p>
            <a:pPr lvl="1"/>
            <a:r>
              <a:rPr lang="en-GB" sz="1200" smtClean="0"/>
              <a:t>increase in efficiency (CHP)</a:t>
            </a:r>
          </a:p>
          <a:p>
            <a:pPr lvl="1"/>
            <a:r>
              <a:rPr lang="en-GB" sz="1200" smtClean="0"/>
              <a:t>increase in renewable heating, biomass and electricity</a:t>
            </a:r>
          </a:p>
          <a:p>
            <a:pPr lvl="1"/>
            <a:r>
              <a:rPr lang="en-GB" sz="1200" smtClean="0"/>
              <a:t>imports of gas and oil are required</a:t>
            </a:r>
          </a:p>
          <a:p>
            <a:pPr lvl="1"/>
            <a:r>
              <a:rPr lang="en-GB" sz="1200" smtClean="0"/>
              <a:t>electricity is exported</a:t>
            </a:r>
          </a:p>
          <a:p>
            <a:pPr>
              <a:buFontTx/>
              <a:buNone/>
            </a:pPr>
            <a:endParaRPr lang="en-GB" sz="1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568D88EE-9C77-4DD5-A2EE-DDC9250D94C1}" type="slidenum">
              <a:rPr lang="en-GB"/>
              <a:pPr algn="r"/>
              <a:t>12</a:t>
            </a:fld>
            <a:endParaRPr lang="en-GB"/>
          </a:p>
        </p:txBody>
      </p:sp>
      <p:sp>
        <p:nvSpPr>
          <p:cNvPr id="15363" name="Rectangle 2"/>
          <p:cNvSpPr>
            <a:spLocks noGrp="1" noChangeArrowheads="1"/>
          </p:cNvSpPr>
          <p:nvPr>
            <p:ph type="title"/>
          </p:nvPr>
        </p:nvSpPr>
        <p:spPr>
          <a:xfrm>
            <a:off x="357188" y="928688"/>
            <a:ext cx="8489950" cy="642937"/>
          </a:xfrm>
        </p:spPr>
        <p:txBody>
          <a:bodyPr/>
          <a:lstStyle/>
          <a:p>
            <a:r>
              <a:rPr lang="en-GB" smtClean="0"/>
              <a:t>Scenario context: UK Energy flow chart: 1990</a:t>
            </a:r>
          </a:p>
        </p:txBody>
      </p:sp>
      <p:pic>
        <p:nvPicPr>
          <p:cNvPr id="15364" name="Picture 4683"/>
          <p:cNvPicPr>
            <a:picLocks noChangeAspect="1" noChangeArrowheads="1"/>
          </p:cNvPicPr>
          <p:nvPr/>
        </p:nvPicPr>
        <p:blipFill>
          <a:blip r:embed="rId3" cstate="print"/>
          <a:srcRect/>
          <a:stretch>
            <a:fillRect/>
          </a:stretch>
        </p:blipFill>
        <p:spPr bwMode="auto">
          <a:xfrm>
            <a:off x="684213" y="908050"/>
            <a:ext cx="8210550"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555B610F-0081-4107-953C-B4AE609BDF0E}" type="slidenum">
              <a:rPr lang="en-GB"/>
              <a:pPr algn="r"/>
              <a:t>13</a:t>
            </a:fld>
            <a:endParaRPr lang="en-GB"/>
          </a:p>
        </p:txBody>
      </p:sp>
      <p:sp>
        <p:nvSpPr>
          <p:cNvPr id="16387" name="Rectangle 2"/>
          <p:cNvSpPr>
            <a:spLocks noGrp="1" noChangeArrowheads="1"/>
          </p:cNvSpPr>
          <p:nvPr>
            <p:ph type="title"/>
          </p:nvPr>
        </p:nvSpPr>
        <p:spPr>
          <a:xfrm>
            <a:off x="285750" y="785813"/>
            <a:ext cx="8489950" cy="642937"/>
          </a:xfrm>
        </p:spPr>
        <p:txBody>
          <a:bodyPr/>
          <a:lstStyle/>
          <a:p>
            <a:r>
              <a:rPr lang="en-GB" sz="1400" smtClean="0"/>
              <a:t>Scenario context: UK Energy flow chart: </a:t>
            </a:r>
            <a:r>
              <a:rPr lang="en-GB" sz="1400" smtClean="0">
                <a:solidFill>
                  <a:srgbClr val="FF3300"/>
                </a:solidFill>
              </a:rPr>
              <a:t>animation</a:t>
            </a:r>
            <a:r>
              <a:rPr lang="en-GB" sz="1400" smtClean="0"/>
              <a:t> 1990 to 2050</a:t>
            </a:r>
          </a:p>
        </p:txBody>
      </p:sp>
      <p:pic>
        <p:nvPicPr>
          <p:cNvPr id="16388" name="Picture 4" descr="SEEGBR_TechBeh_ScaleVary"/>
          <p:cNvPicPr>
            <a:picLocks noChangeAspect="1" noChangeArrowheads="1" noCrop="1"/>
          </p:cNvPicPr>
          <p:nvPr/>
        </p:nvPicPr>
        <p:blipFill>
          <a:blip r:embed="rId3" cstate="print"/>
          <a:srcRect/>
          <a:stretch>
            <a:fillRect/>
          </a:stretch>
        </p:blipFill>
        <p:spPr bwMode="auto">
          <a:xfrm>
            <a:off x="857250" y="1143000"/>
            <a:ext cx="7775575" cy="549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4294967295"/>
          </p:nvPr>
        </p:nvSpPr>
        <p:spPr bwMode="auto">
          <a:xfrm>
            <a:off x="6858000" y="6381750"/>
            <a:ext cx="2133600" cy="476250"/>
          </a:xfrm>
          <a:prstGeom prst="rect">
            <a:avLst/>
          </a:prstGeom>
          <a:noFill/>
          <a:ln>
            <a:miter lim="800000"/>
            <a:headEnd/>
            <a:tailEnd/>
          </a:ln>
        </p:spPr>
        <p:txBody>
          <a:bodyPr/>
          <a:lstStyle/>
          <a:p>
            <a:pPr algn="r"/>
            <a:fld id="{A572A9ED-0528-4EAC-BD6F-6C411C70707A}" type="slidenum">
              <a:rPr lang="en-GB"/>
              <a:pPr algn="r"/>
              <a:t>14</a:t>
            </a:fld>
            <a:endParaRPr lang="en-GB"/>
          </a:p>
        </p:txBody>
      </p:sp>
      <p:sp>
        <p:nvSpPr>
          <p:cNvPr id="17411" name="Rectangle 2"/>
          <p:cNvSpPr>
            <a:spLocks noGrp="1" noChangeArrowheads="1"/>
          </p:cNvSpPr>
          <p:nvPr>
            <p:ph type="title"/>
          </p:nvPr>
        </p:nvSpPr>
        <p:spPr>
          <a:xfrm>
            <a:off x="357188" y="928688"/>
            <a:ext cx="8489950" cy="642937"/>
          </a:xfrm>
        </p:spPr>
        <p:txBody>
          <a:bodyPr/>
          <a:lstStyle/>
          <a:p>
            <a:r>
              <a:rPr lang="en-GB" smtClean="0"/>
              <a:t>Scenario context: UK Energy flow chart: 2050</a:t>
            </a:r>
          </a:p>
        </p:txBody>
      </p:sp>
      <p:pic>
        <p:nvPicPr>
          <p:cNvPr id="17412" name="Picture 6"/>
          <p:cNvPicPr>
            <a:picLocks noChangeAspect="1" noChangeArrowheads="1"/>
          </p:cNvPicPr>
          <p:nvPr/>
        </p:nvPicPr>
        <p:blipFill>
          <a:blip r:embed="rId3" cstate="print"/>
          <a:srcRect/>
          <a:stretch>
            <a:fillRect/>
          </a:stretch>
        </p:blipFill>
        <p:spPr bwMode="auto">
          <a:xfrm>
            <a:off x="323850" y="908050"/>
            <a:ext cx="8569325" cy="532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bwMode="auto">
          <a:xfrm>
            <a:off x="6858000" y="6381750"/>
            <a:ext cx="2133600" cy="476250"/>
          </a:xfrm>
          <a:prstGeom prst="rect">
            <a:avLst/>
          </a:prstGeom>
          <a:noFill/>
          <a:ln>
            <a:miter lim="800000"/>
            <a:headEnd/>
            <a:tailEnd/>
          </a:ln>
        </p:spPr>
        <p:txBody>
          <a:bodyPr/>
          <a:lstStyle/>
          <a:p>
            <a:pPr algn="r"/>
            <a:fld id="{9647AD74-10DE-4C37-99E4-9B0D11DE3814}" type="slidenum">
              <a:rPr lang="en-GB"/>
              <a:pPr algn="r"/>
              <a:t>15</a:t>
            </a:fld>
            <a:endParaRPr lang="en-GB"/>
          </a:p>
        </p:txBody>
      </p:sp>
      <p:sp>
        <p:nvSpPr>
          <p:cNvPr id="18435" name="Rectangle 2"/>
          <p:cNvSpPr>
            <a:spLocks noGrp="1" noChangeArrowheads="1"/>
          </p:cNvSpPr>
          <p:nvPr>
            <p:ph type="title"/>
          </p:nvPr>
        </p:nvSpPr>
        <p:spPr>
          <a:xfrm>
            <a:off x="395288" y="620713"/>
            <a:ext cx="8229600" cy="665162"/>
          </a:xfrm>
        </p:spPr>
        <p:txBody>
          <a:bodyPr/>
          <a:lstStyle/>
          <a:p>
            <a:r>
              <a:rPr lang="en-GB" smtClean="0"/>
              <a:t>Scenario context:  electricity generating capacity</a:t>
            </a:r>
          </a:p>
        </p:txBody>
      </p:sp>
      <p:sp>
        <p:nvSpPr>
          <p:cNvPr id="18436" name="Rectangle 3"/>
          <p:cNvSpPr>
            <a:spLocks noGrp="1" noChangeArrowheads="1"/>
          </p:cNvSpPr>
          <p:nvPr>
            <p:ph type="body" idx="1"/>
          </p:nvPr>
        </p:nvSpPr>
        <p:spPr>
          <a:xfrm>
            <a:off x="642938" y="1214438"/>
            <a:ext cx="7772400" cy="4114800"/>
          </a:xfrm>
        </p:spPr>
        <p:txBody>
          <a:bodyPr/>
          <a:lstStyle/>
          <a:p>
            <a:pPr>
              <a:buFontTx/>
              <a:buNone/>
            </a:pPr>
            <a:r>
              <a:rPr lang="en-GB" sz="1200" smtClean="0"/>
              <a:t>Capacity increases because renewables (especially solar) and CHP have low capacity factors. Some fossil capacity is retained for back-up and security.</a:t>
            </a:r>
          </a:p>
        </p:txBody>
      </p:sp>
      <p:pic>
        <p:nvPicPr>
          <p:cNvPr id="18437" name="Picture 6"/>
          <p:cNvPicPr>
            <a:picLocks noChangeAspect="1" noChangeArrowheads="1"/>
          </p:cNvPicPr>
          <p:nvPr/>
        </p:nvPicPr>
        <p:blipFill>
          <a:blip r:embed="rId3" cstate="print"/>
          <a:srcRect/>
          <a:stretch>
            <a:fillRect/>
          </a:stretch>
        </p:blipFill>
        <p:spPr bwMode="auto">
          <a:xfrm>
            <a:off x="684213" y="1627188"/>
            <a:ext cx="7350125" cy="445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bwMode="auto">
          <a:xfrm>
            <a:off x="6858000" y="6381750"/>
            <a:ext cx="2133600" cy="476250"/>
          </a:xfrm>
          <a:prstGeom prst="rect">
            <a:avLst/>
          </a:prstGeom>
          <a:noFill/>
          <a:ln>
            <a:miter lim="800000"/>
            <a:headEnd/>
            <a:tailEnd/>
          </a:ln>
        </p:spPr>
        <p:txBody>
          <a:bodyPr/>
          <a:lstStyle/>
          <a:p>
            <a:pPr algn="r"/>
            <a:fld id="{A4F17D4A-9F2F-4843-8051-6D98BA6C6F65}" type="slidenum">
              <a:rPr lang="en-GB"/>
              <a:pPr algn="r"/>
              <a:t>16</a:t>
            </a:fld>
            <a:endParaRPr lang="en-GB"/>
          </a:p>
        </p:txBody>
      </p:sp>
      <p:sp>
        <p:nvSpPr>
          <p:cNvPr id="19459" name="Rectangle 2"/>
          <p:cNvSpPr>
            <a:spLocks noGrp="1" noChangeArrowheads="1"/>
          </p:cNvSpPr>
          <p:nvPr>
            <p:ph type="title"/>
          </p:nvPr>
        </p:nvSpPr>
        <p:spPr>
          <a:xfrm>
            <a:off x="357188" y="714375"/>
            <a:ext cx="8489950" cy="642938"/>
          </a:xfrm>
        </p:spPr>
        <p:txBody>
          <a:bodyPr/>
          <a:lstStyle/>
          <a:p>
            <a:r>
              <a:rPr lang="en-GB" smtClean="0"/>
              <a:t>Scenario context: electricity generation</a:t>
            </a:r>
          </a:p>
        </p:txBody>
      </p:sp>
      <p:sp>
        <p:nvSpPr>
          <p:cNvPr id="19460" name="Rectangle 3"/>
          <p:cNvSpPr>
            <a:spLocks noGrp="1" noChangeArrowheads="1"/>
          </p:cNvSpPr>
          <p:nvPr>
            <p:ph type="body" idx="1"/>
          </p:nvPr>
        </p:nvSpPr>
        <p:spPr>
          <a:xfrm>
            <a:off x="785813" y="1214438"/>
            <a:ext cx="7772400" cy="3952875"/>
          </a:xfrm>
        </p:spPr>
        <p:txBody>
          <a:bodyPr/>
          <a:lstStyle/>
          <a:p>
            <a:pPr>
              <a:buFontTx/>
              <a:buNone/>
            </a:pPr>
            <a:r>
              <a:rPr lang="en-GB" sz="1200" smtClean="0"/>
              <a:t>Finite fuelled electricity-only generation is replaced by renewables and CHP. The proportion of fossil back-up generation depends on a complex of factors not analysed with </a:t>
            </a:r>
            <a:r>
              <a:rPr lang="en-GB" sz="1200" b="1" i="1" smtClean="0">
                <a:solidFill>
                  <a:srgbClr val="3AAE4B"/>
                </a:solidFill>
              </a:rPr>
              <a:t>SEEScen</a:t>
            </a:r>
            <a:r>
              <a:rPr lang="en-GB" sz="1200" b="1" i="1" smtClean="0"/>
              <a:t>.</a:t>
            </a:r>
            <a:endParaRPr lang="en-GB" sz="1200" smtClean="0"/>
          </a:p>
        </p:txBody>
      </p:sp>
      <p:pic>
        <p:nvPicPr>
          <p:cNvPr id="19461" name="Picture 7"/>
          <p:cNvPicPr>
            <a:picLocks noChangeAspect="1" noChangeArrowheads="1"/>
          </p:cNvPicPr>
          <p:nvPr/>
        </p:nvPicPr>
        <p:blipFill>
          <a:blip r:embed="rId3" cstate="print"/>
          <a:srcRect/>
          <a:stretch>
            <a:fillRect/>
          </a:stretch>
        </p:blipFill>
        <p:spPr bwMode="auto">
          <a:xfrm>
            <a:off x="857250" y="1714500"/>
            <a:ext cx="7489825" cy="454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73EBA812-16B1-4FD9-B542-0C5A37AC1CFA}" type="slidenum">
              <a:rPr lang="en-GB"/>
              <a:pPr algn="r"/>
              <a:t>17</a:t>
            </a:fld>
            <a:endParaRPr lang="en-GB"/>
          </a:p>
        </p:txBody>
      </p:sp>
      <p:sp>
        <p:nvSpPr>
          <p:cNvPr id="20483" name="Rectangle 2"/>
          <p:cNvSpPr>
            <a:spLocks noGrp="1" noChangeArrowheads="1"/>
          </p:cNvSpPr>
          <p:nvPr>
            <p:ph type="title"/>
          </p:nvPr>
        </p:nvSpPr>
        <p:spPr>
          <a:xfrm>
            <a:off x="357188" y="642938"/>
            <a:ext cx="8489950" cy="642937"/>
          </a:xfrm>
        </p:spPr>
        <p:txBody>
          <a:bodyPr/>
          <a:lstStyle/>
          <a:p>
            <a:r>
              <a:rPr lang="en-GB" smtClean="0">
                <a:solidFill>
                  <a:srgbClr val="3AAE4B"/>
                </a:solidFill>
              </a:rPr>
              <a:t>GREEN LIGHT</a:t>
            </a:r>
            <a:r>
              <a:rPr lang="en-GB" smtClean="0">
                <a:solidFill>
                  <a:schemeClr val="tx1"/>
                </a:solidFill>
              </a:rPr>
              <a:t>: AN ELECTRICITY SCENARIO</a:t>
            </a:r>
          </a:p>
        </p:txBody>
      </p:sp>
      <p:sp>
        <p:nvSpPr>
          <p:cNvPr id="20484" name="Rectangle 3"/>
          <p:cNvSpPr>
            <a:spLocks noGrp="1" noChangeArrowheads="1"/>
          </p:cNvSpPr>
          <p:nvPr>
            <p:ph type="body" idx="1"/>
          </p:nvPr>
        </p:nvSpPr>
        <p:spPr>
          <a:xfrm>
            <a:off x="900113" y="1268413"/>
            <a:ext cx="7772400" cy="4835525"/>
          </a:xfrm>
        </p:spPr>
        <p:txBody>
          <a:bodyPr/>
          <a:lstStyle/>
          <a:p>
            <a:pPr>
              <a:lnSpc>
                <a:spcPct val="80000"/>
              </a:lnSpc>
              <a:buFontTx/>
              <a:buNone/>
            </a:pPr>
            <a:r>
              <a:rPr lang="en-US" sz="1200" smtClean="0"/>
              <a:t>The preceding section has set out the context of an overall energy scenario and system. </a:t>
            </a:r>
          </a:p>
          <a:p>
            <a:pPr>
              <a:lnSpc>
                <a:spcPct val="80000"/>
              </a:lnSpc>
              <a:buFontTx/>
              <a:buNone/>
            </a:pPr>
            <a:r>
              <a:rPr lang="en-GB" sz="1200" b="1" smtClean="0">
                <a:solidFill>
                  <a:srgbClr val="3AAE4B"/>
                </a:solidFill>
              </a:rPr>
              <a:t>SEEScen</a:t>
            </a:r>
            <a:r>
              <a:rPr lang="en-GB" sz="1200" smtClean="0"/>
              <a:t> has a main focus on annual flows, although it can simulate seasonal and hourly flows.</a:t>
            </a:r>
          </a:p>
          <a:p>
            <a:pPr>
              <a:lnSpc>
                <a:spcPct val="80000"/>
              </a:lnSpc>
              <a:buFontTx/>
              <a:buNone/>
            </a:pPr>
            <a:endParaRPr lang="en-GB" sz="1200" smtClean="0"/>
          </a:p>
          <a:p>
            <a:pPr>
              <a:lnSpc>
                <a:spcPct val="80000"/>
              </a:lnSpc>
              <a:buFontTx/>
              <a:buNone/>
            </a:pPr>
            <a:r>
              <a:rPr lang="en-GB" sz="1200" smtClean="0"/>
              <a:t>Electricity supply in the scenarios requires more analysis of demand and supply technicalities and economics, particularly:</a:t>
            </a:r>
          </a:p>
          <a:p>
            <a:pPr>
              <a:lnSpc>
                <a:spcPct val="80000"/>
              </a:lnSpc>
            </a:pPr>
            <a:r>
              <a:rPr lang="en-GB" sz="1200" smtClean="0"/>
              <a:t>future technology costs, particularly of solar-electric systems such as photovoltaic</a:t>
            </a:r>
          </a:p>
          <a:p>
            <a:pPr>
              <a:lnSpc>
                <a:spcPct val="80000"/>
              </a:lnSpc>
            </a:pPr>
            <a:r>
              <a:rPr lang="en-GB" sz="1200" smtClean="0"/>
              <a:t>demand characteristics including load management and storage</a:t>
            </a:r>
          </a:p>
          <a:p>
            <a:pPr>
              <a:lnSpc>
                <a:spcPct val="80000"/>
              </a:lnSpc>
            </a:pPr>
            <a:r>
              <a:rPr lang="en-GB" sz="1200" smtClean="0"/>
              <a:t>renewable supply mix and integration</a:t>
            </a:r>
          </a:p>
          <a:p>
            <a:pPr>
              <a:lnSpc>
                <a:spcPct val="80000"/>
              </a:lnSpc>
              <a:buFontTx/>
              <a:buNone/>
            </a:pPr>
            <a:r>
              <a:rPr lang="en-GB" sz="1200" smtClean="0"/>
              <a:t>Other models are required to analyse issues arising with short term variations in demand and supply, and with the spatial location of demands and supplies.</a:t>
            </a:r>
          </a:p>
          <a:p>
            <a:pPr>
              <a:lnSpc>
                <a:spcPct val="80000"/>
              </a:lnSpc>
              <a:buFontTx/>
              <a:buNone/>
            </a:pPr>
            <a:endParaRPr lang="en-GB" sz="1200" smtClean="0"/>
          </a:p>
          <a:p>
            <a:pPr>
              <a:lnSpc>
                <a:spcPct val="80000"/>
              </a:lnSpc>
              <a:buFontTx/>
              <a:buNone/>
            </a:pPr>
            <a:r>
              <a:rPr lang="en-GB" sz="1200" smtClean="0"/>
              <a:t>Questions arising:</a:t>
            </a:r>
          </a:p>
          <a:p>
            <a:pPr>
              <a:lnSpc>
                <a:spcPct val="80000"/>
              </a:lnSpc>
            </a:pPr>
            <a:r>
              <a:rPr lang="en-GB" sz="1200" smtClean="0"/>
              <a:t>Can energy service demands be met hour by hour?</a:t>
            </a:r>
          </a:p>
          <a:p>
            <a:pPr>
              <a:lnSpc>
                <a:spcPct val="80000"/>
              </a:lnSpc>
            </a:pPr>
            <a:r>
              <a:rPr lang="en-GB" sz="1200" smtClean="0"/>
              <a:t>What spatial issues might arise? </a:t>
            </a:r>
            <a:r>
              <a:rPr lang="en-GB" smtClean="0"/>
              <a:t> </a:t>
            </a:r>
            <a:r>
              <a:rPr lang="en-GB" sz="1200" smtClean="0"/>
              <a:t>Increasing the geographical range of electricity systems increases the temporal diversity of demand and supply.</a:t>
            </a:r>
          </a:p>
          <a:p>
            <a:pPr>
              <a:lnSpc>
                <a:spcPct val="80000"/>
              </a:lnSpc>
            </a:pPr>
            <a:r>
              <a:rPr lang="en-GB" sz="1200" smtClean="0"/>
              <a:t>What is the best balance between :</a:t>
            </a:r>
          </a:p>
          <a:p>
            <a:pPr lvl="1">
              <a:lnSpc>
                <a:spcPct val="80000"/>
              </a:lnSpc>
            </a:pPr>
            <a:r>
              <a:rPr lang="en-GB" sz="1200" smtClean="0"/>
              <a:t>local supply and long distance transmission?</a:t>
            </a:r>
          </a:p>
          <a:p>
            <a:pPr lvl="1">
              <a:lnSpc>
                <a:spcPct val="80000"/>
              </a:lnSpc>
            </a:pPr>
            <a:r>
              <a:rPr lang="en-GB" sz="1200" smtClean="0"/>
              <a:t>demand management, variable supply, optional or back up generation and system or local storage?</a:t>
            </a:r>
          </a:p>
          <a:p>
            <a:pPr>
              <a:lnSpc>
                <a:spcPct val="80000"/>
              </a:lnSpc>
              <a:buFontTx/>
              <a:buNone/>
            </a:pPr>
            <a:endParaRPr lang="en-GB" sz="1200" smtClean="0"/>
          </a:p>
          <a:p>
            <a:pPr>
              <a:lnSpc>
                <a:spcPct val="80000"/>
              </a:lnSpc>
              <a:buFontTx/>
              <a:buNone/>
            </a:pPr>
            <a:r>
              <a:rPr lang="en-GB" sz="1200" smtClean="0"/>
              <a:t>These questions can be posed for different time scales (hour by hour, by day of week, seasonal) and spatial scales (community, national, international). The </a:t>
            </a:r>
            <a:r>
              <a:rPr lang="en-GB" sz="1200" smtClean="0">
                <a:solidFill>
                  <a:srgbClr val="3AAE4B"/>
                </a:solidFill>
              </a:rPr>
              <a:t>EleServe</a:t>
            </a:r>
            <a:r>
              <a:rPr lang="en-GB" sz="1200" b="1" smtClean="0">
                <a:solidFill>
                  <a:srgbClr val="3AAE4B"/>
                </a:solidFill>
              </a:rPr>
              <a:t>, </a:t>
            </a:r>
            <a:r>
              <a:rPr lang="en-GB" sz="1200" smtClean="0">
                <a:solidFill>
                  <a:srgbClr val="3AAE4B"/>
                </a:solidFill>
              </a:rPr>
              <a:t> EST</a:t>
            </a:r>
            <a:r>
              <a:rPr lang="en-GB" sz="1200" smtClean="0"/>
              <a:t> and </a:t>
            </a:r>
            <a:r>
              <a:rPr lang="en-GB" sz="1200" smtClean="0">
                <a:solidFill>
                  <a:srgbClr val="3AAE4B"/>
                </a:solidFill>
              </a:rPr>
              <a:t>InterTrade</a:t>
            </a:r>
            <a:r>
              <a:rPr lang="en-GB" sz="1200" smtClean="0"/>
              <a:t> models have been used to illustrate the issues and indicate possible solutions for integrating spatially separate energy demands and sources, each with different temporal characteristics. Currently the models are not closely integrated.</a:t>
            </a:r>
          </a:p>
          <a:p>
            <a:pPr>
              <a:lnSpc>
                <a:spcPct val="80000"/>
              </a:lnSpc>
              <a:buFontTx/>
              <a:buNone/>
            </a:pPr>
            <a:endParaRPr lang="en-US" sz="1200" smtClean="0"/>
          </a:p>
          <a:p>
            <a:pPr>
              <a:lnSpc>
                <a:spcPct val="80000"/>
              </a:lnSpc>
              <a:buFontTx/>
              <a:buNone/>
            </a:pPr>
            <a:endParaRPr lang="en-US" sz="1200" smtClean="0"/>
          </a:p>
          <a:p>
            <a:pPr>
              <a:lnSpc>
                <a:spcPct val="80000"/>
              </a:lnSpc>
              <a:buFontTx/>
              <a:buNone/>
            </a:pPr>
            <a:r>
              <a:rPr lang="en-US" sz="1200" smtClean="0"/>
              <a:t>The following material describe the development of an electricity service system in which 95% of electricity is generated from variable renewable and CHP sources sited in the UK. </a:t>
            </a:r>
            <a:r>
              <a:rPr lang="en-GB" sz="1200" smtClean="0"/>
              <a:t> The principal options exercised in </a:t>
            </a:r>
            <a:r>
              <a:rPr lang="en-GB" sz="1200" smtClean="0">
                <a:solidFill>
                  <a:srgbClr val="3AAE4B"/>
                </a:solidFill>
              </a:rPr>
              <a:t>Green Light</a:t>
            </a:r>
            <a:r>
              <a:rPr lang="en-GB" sz="1200" smtClean="0"/>
              <a:t> are the increase of generation from variable renewable sources (contributing 85%) and CHP (10%). </a:t>
            </a:r>
          </a:p>
          <a:p>
            <a:pPr>
              <a:lnSpc>
                <a:spcPct val="80000"/>
              </a:lnSpc>
            </a:pPr>
            <a:endParaRPr lang="en-GB" sz="1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32AFF22D-83B3-40FE-A330-9463EBF70139}" type="slidenum">
              <a:rPr lang="en-GB"/>
              <a:pPr algn="r"/>
              <a:t>18</a:t>
            </a:fld>
            <a:endParaRPr lang="en-GB"/>
          </a:p>
        </p:txBody>
      </p:sp>
      <p:sp>
        <p:nvSpPr>
          <p:cNvPr id="21507" name="Rectangle 2"/>
          <p:cNvSpPr>
            <a:spLocks noGrp="1" noChangeArrowheads="1"/>
          </p:cNvSpPr>
          <p:nvPr>
            <p:ph type="title"/>
          </p:nvPr>
        </p:nvSpPr>
        <p:spPr>
          <a:xfrm>
            <a:off x="357188" y="928688"/>
            <a:ext cx="8489950" cy="642937"/>
          </a:xfrm>
        </p:spPr>
        <p:txBody>
          <a:bodyPr/>
          <a:lstStyle/>
          <a:p>
            <a:r>
              <a:rPr lang="en-GB" smtClean="0">
                <a:solidFill>
                  <a:srgbClr val="3AAE4B"/>
                </a:solidFill>
              </a:rPr>
              <a:t>GREEN LIGHT</a:t>
            </a:r>
            <a:r>
              <a:rPr lang="en-GB" smtClean="0">
                <a:solidFill>
                  <a:schemeClr val="tx1"/>
                </a:solidFill>
              </a:rPr>
              <a:t>: AN ELECTRICITY SCENARIO</a:t>
            </a:r>
          </a:p>
        </p:txBody>
      </p:sp>
      <p:sp>
        <p:nvSpPr>
          <p:cNvPr id="21508" name="Rectangle 3"/>
          <p:cNvSpPr>
            <a:spLocks noGrp="1" noChangeArrowheads="1"/>
          </p:cNvSpPr>
          <p:nvPr>
            <p:ph type="body" idx="1"/>
          </p:nvPr>
        </p:nvSpPr>
        <p:spPr>
          <a:xfrm>
            <a:off x="900113" y="1643063"/>
            <a:ext cx="7772400" cy="4460875"/>
          </a:xfrm>
        </p:spPr>
        <p:txBody>
          <a:bodyPr/>
          <a:lstStyle/>
          <a:p>
            <a:pPr>
              <a:buFontTx/>
              <a:buNone/>
            </a:pPr>
            <a:r>
              <a:rPr lang="en-GB" smtClean="0"/>
              <a:t>Options exercised in the overall energy scenario:</a:t>
            </a:r>
          </a:p>
          <a:p>
            <a:pPr>
              <a:buFontTx/>
              <a:buNone/>
            </a:pPr>
            <a:endParaRPr lang="en-GB" smtClean="0"/>
          </a:p>
          <a:p>
            <a:r>
              <a:rPr lang="en-GB" smtClean="0"/>
              <a:t>Phase out of nuclear generation, but with some fossil (coal, oil, gas) capacity retained for back-up</a:t>
            </a:r>
          </a:p>
          <a:p>
            <a:r>
              <a:rPr lang="en-GB" smtClean="0"/>
              <a:t>Large scale introduction of renewable electricity</a:t>
            </a:r>
          </a:p>
          <a:p>
            <a:r>
              <a:rPr lang="en-GB" smtClean="0"/>
              <a:t>Use of CHP, but limited by the scarcity of suitable non-fossil fuels</a:t>
            </a:r>
          </a:p>
          <a:p>
            <a:r>
              <a:rPr lang="en-GB" smtClean="0"/>
              <a:t>Utilisation of biomass for generation</a:t>
            </a:r>
          </a:p>
          <a:p>
            <a:endParaRPr lang="en-GB" smtClean="0"/>
          </a:p>
          <a:p>
            <a:pPr>
              <a:buFontTx/>
              <a:buNone/>
            </a:pPr>
            <a:endParaRPr lang="en-GB" smtClean="0"/>
          </a:p>
          <a:p>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C3F481BA-DDC4-44FF-865C-4D14D57A5AEC}" type="slidenum">
              <a:rPr lang="en-GB"/>
              <a:pPr algn="r"/>
              <a:t>19</a:t>
            </a:fld>
            <a:endParaRPr lang="en-GB"/>
          </a:p>
        </p:txBody>
      </p:sp>
      <p:sp>
        <p:nvSpPr>
          <p:cNvPr id="22531" name="Rectangle 2"/>
          <p:cNvSpPr>
            <a:spLocks noGrp="1" noChangeArrowheads="1"/>
          </p:cNvSpPr>
          <p:nvPr>
            <p:ph type="title"/>
          </p:nvPr>
        </p:nvSpPr>
        <p:spPr>
          <a:xfrm>
            <a:off x="684213" y="620713"/>
            <a:ext cx="5541962" cy="134937"/>
          </a:xfrm>
        </p:spPr>
        <p:txBody>
          <a:bodyPr/>
          <a:lstStyle/>
          <a:p>
            <a:r>
              <a:rPr lang="en-GB" sz="1400" smtClean="0"/>
              <a:t>UK energy, space and time</a:t>
            </a:r>
            <a:r>
              <a:rPr lang="en-GB" sz="1400" smtClean="0">
                <a:solidFill>
                  <a:srgbClr val="3AAE4B"/>
                </a:solidFill>
              </a:rPr>
              <a:t> </a:t>
            </a:r>
            <a:r>
              <a:rPr lang="en-GB" sz="1400" smtClean="0"/>
              <a:t>illustrated with</a:t>
            </a:r>
            <a:r>
              <a:rPr lang="en-GB" sz="1400" smtClean="0">
                <a:solidFill>
                  <a:srgbClr val="3AAE4B"/>
                </a:solidFill>
              </a:rPr>
              <a:t> EST</a:t>
            </a:r>
            <a:endParaRPr lang="en-GB" sz="1400" smtClean="0"/>
          </a:p>
        </p:txBody>
      </p:sp>
      <p:sp>
        <p:nvSpPr>
          <p:cNvPr id="22532" name="Rectangle 3"/>
          <p:cNvSpPr>
            <a:spLocks noGrp="1" noChangeArrowheads="1"/>
          </p:cNvSpPr>
          <p:nvPr>
            <p:ph type="body" idx="1"/>
          </p:nvPr>
        </p:nvSpPr>
        <p:spPr>
          <a:xfrm>
            <a:off x="428625" y="1214438"/>
            <a:ext cx="1357313" cy="4786312"/>
          </a:xfrm>
        </p:spPr>
        <p:txBody>
          <a:bodyPr/>
          <a:lstStyle/>
          <a:p>
            <a:endParaRPr lang="en-GB" smtClean="0"/>
          </a:p>
        </p:txBody>
      </p:sp>
      <p:pic>
        <p:nvPicPr>
          <p:cNvPr id="22533" name="Picture 4" descr="EST"/>
          <p:cNvPicPr>
            <a:picLocks noChangeAspect="1" noChangeArrowheads="1"/>
          </p:cNvPicPr>
          <p:nvPr/>
        </p:nvPicPr>
        <p:blipFill>
          <a:blip r:embed="rId3" cstate="print"/>
          <a:srcRect/>
          <a:stretch>
            <a:fillRect/>
          </a:stretch>
        </p:blipFill>
        <p:spPr bwMode="auto">
          <a:xfrm>
            <a:off x="2143125" y="1000125"/>
            <a:ext cx="6829425"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620713"/>
            <a:ext cx="8229600" cy="665162"/>
          </a:xfrm>
        </p:spPr>
        <p:txBody>
          <a:bodyPr/>
          <a:lstStyle/>
          <a:p>
            <a:pPr eaLnBrk="1" hangingPunct="1"/>
            <a:r>
              <a:rPr lang="en-GB" smtClean="0"/>
              <a:t>STRUCTURE OF TALK</a:t>
            </a:r>
          </a:p>
        </p:txBody>
      </p:sp>
      <p:sp>
        <p:nvSpPr>
          <p:cNvPr id="10243" name="Rectangle 7"/>
          <p:cNvSpPr>
            <a:spLocks noGrp="1" noChangeArrowheads="1"/>
          </p:cNvSpPr>
          <p:nvPr>
            <p:ph idx="1"/>
          </p:nvPr>
        </p:nvSpPr>
        <p:spPr>
          <a:xfrm>
            <a:off x="500063" y="1285875"/>
            <a:ext cx="8229600" cy="4697413"/>
          </a:xfrm>
        </p:spPr>
        <p:txBody>
          <a:bodyPr/>
          <a:lstStyle/>
          <a:p>
            <a:pPr eaLnBrk="1" hangingPunct="1">
              <a:lnSpc>
                <a:spcPct val="90000"/>
              </a:lnSpc>
              <a:buFontTx/>
              <a:buNone/>
            </a:pPr>
            <a:endParaRPr lang="en-GB" sz="1200" smtClean="0"/>
          </a:p>
          <a:p>
            <a:pPr eaLnBrk="1" hangingPunct="1">
              <a:lnSpc>
                <a:spcPct val="90000"/>
              </a:lnSpc>
            </a:pPr>
            <a:r>
              <a:rPr lang="en-GB" sz="1200" smtClean="0"/>
              <a:t>Scenario context</a:t>
            </a:r>
          </a:p>
          <a:p>
            <a:pPr eaLnBrk="1" hangingPunct="1">
              <a:lnSpc>
                <a:spcPct val="90000"/>
              </a:lnSpc>
            </a:pPr>
            <a:endParaRPr lang="en-GB" sz="1200" smtClean="0"/>
          </a:p>
          <a:p>
            <a:pPr eaLnBrk="1" hangingPunct="1">
              <a:lnSpc>
                <a:spcPct val="90000"/>
              </a:lnSpc>
            </a:pPr>
            <a:r>
              <a:rPr lang="en-GB" sz="1200" smtClean="0"/>
              <a:t>Overview of problem of meeting variable demands with variable supplies</a:t>
            </a:r>
          </a:p>
          <a:p>
            <a:pPr eaLnBrk="1" hangingPunct="1">
              <a:lnSpc>
                <a:spcPct val="90000"/>
              </a:lnSpc>
            </a:pPr>
            <a:endParaRPr lang="en-GB" sz="1200" smtClean="0"/>
          </a:p>
          <a:p>
            <a:pPr eaLnBrk="1" hangingPunct="1">
              <a:lnSpc>
                <a:spcPct val="90000"/>
              </a:lnSpc>
            </a:pPr>
            <a:r>
              <a:rPr lang="en-GB" sz="1200" smtClean="0"/>
              <a:t>Variable supplies</a:t>
            </a:r>
          </a:p>
          <a:p>
            <a:pPr lvl="1" eaLnBrk="1" hangingPunct="1">
              <a:lnSpc>
                <a:spcPct val="90000"/>
              </a:lnSpc>
            </a:pPr>
            <a:r>
              <a:rPr lang="en-GB" sz="1200" smtClean="0"/>
              <a:t>Renewables</a:t>
            </a:r>
          </a:p>
          <a:p>
            <a:pPr lvl="1" eaLnBrk="1" hangingPunct="1">
              <a:lnSpc>
                <a:spcPct val="90000"/>
              </a:lnSpc>
            </a:pPr>
            <a:endParaRPr lang="en-GB" sz="1200" smtClean="0"/>
          </a:p>
          <a:p>
            <a:pPr eaLnBrk="1" hangingPunct="1">
              <a:lnSpc>
                <a:spcPct val="90000"/>
              </a:lnSpc>
            </a:pPr>
            <a:r>
              <a:rPr lang="en-GB" sz="1200" smtClean="0"/>
              <a:t>Matching demand and supply</a:t>
            </a:r>
          </a:p>
          <a:p>
            <a:pPr lvl="1" eaLnBrk="1" hangingPunct="1">
              <a:lnSpc>
                <a:spcPct val="90000"/>
              </a:lnSpc>
            </a:pPr>
            <a:r>
              <a:rPr lang="en-GB" sz="1200" smtClean="0"/>
              <a:t>Correlations between demand and renewables</a:t>
            </a:r>
          </a:p>
          <a:p>
            <a:pPr lvl="1" eaLnBrk="1" hangingPunct="1">
              <a:lnSpc>
                <a:spcPct val="90000"/>
              </a:lnSpc>
            </a:pPr>
            <a:r>
              <a:rPr lang="en-GB" sz="1200" smtClean="0"/>
              <a:t>Demand control</a:t>
            </a:r>
          </a:p>
          <a:p>
            <a:pPr lvl="1" eaLnBrk="1" hangingPunct="1">
              <a:lnSpc>
                <a:spcPct val="90000"/>
              </a:lnSpc>
            </a:pPr>
            <a:r>
              <a:rPr lang="en-GB" sz="1200" smtClean="0"/>
              <a:t>Storage</a:t>
            </a:r>
          </a:p>
          <a:p>
            <a:pPr lvl="1" eaLnBrk="1" hangingPunct="1">
              <a:lnSpc>
                <a:spcPct val="90000"/>
              </a:lnSpc>
            </a:pPr>
            <a:r>
              <a:rPr lang="en-GB" sz="1200" smtClean="0"/>
              <a:t>Transmission</a:t>
            </a:r>
          </a:p>
          <a:p>
            <a:pPr lvl="1" eaLnBrk="1" hangingPunct="1">
              <a:lnSpc>
                <a:spcPct val="90000"/>
              </a:lnSpc>
            </a:pPr>
            <a:endParaRPr lang="en-GB" sz="1200" smtClean="0"/>
          </a:p>
          <a:p>
            <a:pPr eaLnBrk="1" hangingPunct="1">
              <a:lnSpc>
                <a:spcPct val="90000"/>
              </a:lnSpc>
            </a:pPr>
            <a:r>
              <a:rPr lang="en-GB" sz="1200" smtClean="0"/>
              <a:t>Electricity system optimisation with demand side management</a:t>
            </a:r>
          </a:p>
          <a:p>
            <a:pPr eaLnBrk="1" hangingPunct="1">
              <a:lnSpc>
                <a:spcPct val="90000"/>
              </a:lnSpc>
            </a:pPr>
            <a:endParaRPr lang="en-GB" sz="1200" smtClean="0"/>
          </a:p>
          <a:p>
            <a:pPr eaLnBrk="1" hangingPunct="1">
              <a:lnSpc>
                <a:spcPct val="90000"/>
              </a:lnSpc>
            </a:pPr>
            <a:r>
              <a:rPr lang="en-GB" sz="1200" smtClean="0"/>
              <a:t>Market structure requirements for DSM</a:t>
            </a:r>
          </a:p>
          <a:p>
            <a:pPr lvl="1" eaLnBrk="1" hangingPunct="1">
              <a:lnSpc>
                <a:spcPct val="90000"/>
              </a:lnSpc>
            </a:pPr>
            <a:endParaRPr lang="en-GB" sz="1200" smtClean="0"/>
          </a:p>
          <a:p>
            <a:pPr eaLnBrk="1" hangingPunct="1">
              <a:lnSpc>
                <a:spcPct val="90000"/>
              </a:lnSpc>
            </a:pPr>
            <a:r>
              <a:rPr lang="en-GB" sz="1200" smtClean="0"/>
              <a:t>Conclusions</a:t>
            </a:r>
          </a:p>
          <a:p>
            <a:pPr eaLnBrk="1" hangingPunct="1">
              <a:lnSpc>
                <a:spcPct val="90000"/>
              </a:lnSpc>
              <a:buFontTx/>
              <a:buNone/>
            </a:pPr>
            <a:endParaRPr lang="en-GB" sz="1200" smtClean="0"/>
          </a:p>
          <a:p>
            <a:pPr eaLnBrk="1" hangingPunct="1">
              <a:buFontTx/>
              <a:buNone/>
            </a:pPr>
            <a:endParaRPr lang="en-GB" sz="1200" smtClean="0"/>
          </a:p>
          <a:p>
            <a:pPr eaLnBrk="1" hangingPunct="1">
              <a:lnSpc>
                <a:spcPct val="90000"/>
              </a:lnSpc>
              <a:buFontTx/>
              <a:buNone/>
            </a:pPr>
            <a:endParaRPr lang="en-GB" sz="1200" smtClean="0"/>
          </a:p>
          <a:p>
            <a:pPr eaLnBrk="1" hangingPunct="1">
              <a:lnSpc>
                <a:spcPct val="90000"/>
              </a:lnSpc>
              <a:buFontTx/>
              <a:buNone/>
            </a:pPr>
            <a:endParaRPr lang="en-GB" sz="1200" smtClean="0"/>
          </a:p>
        </p:txBody>
      </p:sp>
      <p:sp>
        <p:nvSpPr>
          <p:cNvPr id="10244" name="Slide Number Placeholder 3"/>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8F4487C1-6039-40C7-A9CF-F561781E4DEB}" type="slidenum">
              <a:rPr lang="en-GB"/>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E2C384CE-F93F-4143-8DB3-9E196DB5CC30}" type="slidenum">
              <a:rPr lang="en-GB"/>
              <a:pPr algn="r"/>
              <a:t>20</a:t>
            </a:fld>
            <a:endParaRPr lang="en-GB"/>
          </a:p>
        </p:txBody>
      </p:sp>
      <p:sp>
        <p:nvSpPr>
          <p:cNvPr id="23555" name="Rectangle 2"/>
          <p:cNvSpPr>
            <a:spLocks noGrp="1" noChangeArrowheads="1"/>
          </p:cNvSpPr>
          <p:nvPr>
            <p:ph type="title"/>
          </p:nvPr>
        </p:nvSpPr>
        <p:spPr>
          <a:xfrm>
            <a:off x="684213" y="620713"/>
            <a:ext cx="5541962" cy="134937"/>
          </a:xfrm>
        </p:spPr>
        <p:txBody>
          <a:bodyPr/>
          <a:lstStyle/>
          <a:p>
            <a:r>
              <a:rPr lang="en-GB" sz="1400" smtClean="0"/>
              <a:t>UK energy, space and time</a:t>
            </a:r>
            <a:r>
              <a:rPr lang="en-GB" sz="1400" smtClean="0">
                <a:solidFill>
                  <a:srgbClr val="3AAE4B"/>
                </a:solidFill>
              </a:rPr>
              <a:t> </a:t>
            </a:r>
            <a:r>
              <a:rPr lang="en-GB" sz="1400" smtClean="0"/>
              <a:t>illustrated with</a:t>
            </a:r>
            <a:r>
              <a:rPr lang="en-GB" sz="1400" smtClean="0">
                <a:solidFill>
                  <a:srgbClr val="3AAE4B"/>
                </a:solidFill>
              </a:rPr>
              <a:t> EST</a:t>
            </a:r>
            <a:r>
              <a:rPr lang="en-GB" sz="1400" smtClean="0"/>
              <a:t> : </a:t>
            </a:r>
            <a:r>
              <a:rPr lang="en-GB" sz="1400" smtClean="0">
                <a:solidFill>
                  <a:srgbClr val="FF3300"/>
                </a:solidFill>
              </a:rPr>
              <a:t>animated</a:t>
            </a:r>
          </a:p>
        </p:txBody>
      </p:sp>
      <p:sp>
        <p:nvSpPr>
          <p:cNvPr id="23556" name="Rectangle 3"/>
          <p:cNvSpPr>
            <a:spLocks noGrp="1" noChangeArrowheads="1"/>
          </p:cNvSpPr>
          <p:nvPr>
            <p:ph type="body" idx="1"/>
          </p:nvPr>
        </p:nvSpPr>
        <p:spPr>
          <a:xfrm>
            <a:off x="611188" y="5013325"/>
            <a:ext cx="7772400" cy="801688"/>
          </a:xfrm>
        </p:spPr>
        <p:txBody>
          <a:bodyPr/>
          <a:lstStyle/>
          <a:p>
            <a:endParaRPr lang="en-GB" smtClean="0"/>
          </a:p>
        </p:txBody>
      </p:sp>
      <p:pic>
        <p:nvPicPr>
          <p:cNvPr id="23557" name="Picture 4" descr="EST"/>
          <p:cNvPicPr>
            <a:picLocks noChangeAspect="1" noChangeArrowheads="1" noCrop="1"/>
          </p:cNvPicPr>
          <p:nvPr/>
        </p:nvPicPr>
        <p:blipFill>
          <a:blip r:embed="rId3" cstate="print"/>
          <a:srcRect/>
          <a:stretch>
            <a:fillRect/>
          </a:stretch>
        </p:blipFill>
        <p:spPr bwMode="auto">
          <a:xfrm>
            <a:off x="1285875" y="928688"/>
            <a:ext cx="7705725"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620713"/>
            <a:ext cx="8229600" cy="665162"/>
          </a:xfrm>
        </p:spPr>
        <p:txBody>
          <a:bodyPr/>
          <a:lstStyle/>
          <a:p>
            <a:pPr eaLnBrk="1" hangingPunct="1"/>
            <a:r>
              <a:rPr lang="en-GB" sz="1400" smtClean="0"/>
              <a:t>Energy, space and time</a:t>
            </a:r>
            <a:r>
              <a:rPr lang="en-GB" sz="1400" smtClean="0">
                <a:solidFill>
                  <a:srgbClr val="3AAE4B"/>
                </a:solidFill>
              </a:rPr>
              <a:t> </a:t>
            </a:r>
            <a:r>
              <a:rPr lang="en-GB" sz="1400" smtClean="0"/>
              <a:t>problem</a:t>
            </a:r>
          </a:p>
        </p:txBody>
      </p:sp>
      <p:sp>
        <p:nvSpPr>
          <p:cNvPr id="17411" name="Slide Number Placeholder 3"/>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D48D3DBD-64F4-436E-8409-33E63C69296F}" type="slidenum">
              <a:rPr lang="en-GB"/>
              <a:pPr/>
              <a:t>21</a:t>
            </a:fld>
            <a:endParaRPr lang="en-GB"/>
          </a:p>
        </p:txBody>
      </p:sp>
      <p:pic>
        <p:nvPicPr>
          <p:cNvPr id="17412" name="Picture 10"/>
          <p:cNvPicPr>
            <a:picLocks noChangeAspect="1" noChangeArrowheads="1"/>
          </p:cNvPicPr>
          <p:nvPr/>
        </p:nvPicPr>
        <p:blipFill>
          <a:blip r:embed="rId3" cstate="print"/>
          <a:srcRect/>
          <a:stretch>
            <a:fillRect/>
          </a:stretch>
        </p:blipFill>
        <p:spPr bwMode="auto">
          <a:xfrm>
            <a:off x="1192213" y="1071563"/>
            <a:ext cx="6002337" cy="5267325"/>
          </a:xfrm>
          <a:prstGeom prst="rect">
            <a:avLst/>
          </a:prstGeom>
          <a:noFill/>
          <a:ln w="9525" algn="ctr">
            <a:noFill/>
            <a:miter lim="800000"/>
            <a:headEnd/>
            <a:tailEnd/>
          </a:ln>
        </p:spPr>
      </p:pic>
      <p:sp>
        <p:nvSpPr>
          <p:cNvPr id="17413" name="Rectangle 3"/>
          <p:cNvSpPr>
            <a:spLocks noGrp="1" noChangeArrowheads="1"/>
          </p:cNvSpPr>
          <p:nvPr>
            <p:ph idx="1"/>
          </p:nvPr>
        </p:nvSpPr>
        <p:spPr>
          <a:xfrm>
            <a:off x="6858000" y="1071563"/>
            <a:ext cx="1900238" cy="1857375"/>
          </a:xfrm>
          <a:ln>
            <a:solidFill>
              <a:schemeClr val="tx1"/>
            </a:solidFill>
          </a:ln>
        </p:spPr>
        <p:txBody>
          <a:bodyPr/>
          <a:lstStyle/>
          <a:p>
            <a:pPr eaLnBrk="1" hangingPunct="1">
              <a:lnSpc>
                <a:spcPct val="90000"/>
              </a:lnSpc>
              <a:buFontTx/>
              <a:buNone/>
            </a:pPr>
            <a:r>
              <a:rPr lang="en-GB" sz="1000" smtClean="0"/>
              <a:t>What is the best configuration?</a:t>
            </a:r>
          </a:p>
          <a:p>
            <a:pPr eaLnBrk="1" hangingPunct="1">
              <a:lnSpc>
                <a:spcPct val="90000"/>
              </a:lnSpc>
              <a:buFontTx/>
              <a:buNone/>
            </a:pPr>
            <a:endParaRPr lang="en-GB" sz="1000" smtClean="0"/>
          </a:p>
          <a:p>
            <a:pPr eaLnBrk="1" hangingPunct="1">
              <a:lnSpc>
                <a:spcPct val="90000"/>
              </a:lnSpc>
              <a:buFontTx/>
              <a:buNone/>
            </a:pPr>
            <a:r>
              <a:rPr lang="en-GB" sz="1000" smtClean="0"/>
              <a:t>What capacities?</a:t>
            </a:r>
          </a:p>
          <a:p>
            <a:pPr eaLnBrk="1" hangingPunct="1">
              <a:lnSpc>
                <a:spcPct val="90000"/>
              </a:lnSpc>
              <a:buFontTx/>
              <a:buNone/>
            </a:pPr>
            <a:endParaRPr lang="en-GB" sz="1000" smtClean="0"/>
          </a:p>
          <a:p>
            <a:pPr eaLnBrk="1" hangingPunct="1">
              <a:lnSpc>
                <a:spcPct val="90000"/>
              </a:lnSpc>
              <a:buFontTx/>
              <a:buNone/>
            </a:pPr>
            <a:r>
              <a:rPr lang="en-GB" sz="1000" smtClean="0"/>
              <a:t>Where to locate converters and stores?</a:t>
            </a:r>
          </a:p>
          <a:p>
            <a:pPr eaLnBrk="1" hangingPunct="1">
              <a:lnSpc>
                <a:spcPct val="90000"/>
              </a:lnSpc>
              <a:buFontTx/>
              <a:buNone/>
            </a:pPr>
            <a:endParaRPr lang="en-GB" sz="1000" smtClean="0"/>
          </a:p>
          <a:p>
            <a:pPr eaLnBrk="1" hangingPunct="1">
              <a:lnSpc>
                <a:spcPct val="90000"/>
              </a:lnSpc>
              <a:buFontTx/>
              <a:buNone/>
            </a:pPr>
            <a:r>
              <a:rPr lang="en-GB" sz="1000" smtClean="0"/>
              <a:t>Where to place transmission nodes?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404AAC52-2A96-492F-BEA0-2BF3095E8168}" type="slidenum">
              <a:rPr lang="en-GB"/>
              <a:pPr algn="r"/>
              <a:t>22</a:t>
            </a:fld>
            <a:endParaRPr lang="en-GB"/>
          </a:p>
        </p:txBody>
      </p:sp>
      <p:sp>
        <p:nvSpPr>
          <p:cNvPr id="24579" name="Rectangle 2"/>
          <p:cNvSpPr>
            <a:spLocks noGrp="1" noChangeArrowheads="1"/>
          </p:cNvSpPr>
          <p:nvPr>
            <p:ph type="title"/>
          </p:nvPr>
        </p:nvSpPr>
        <p:spPr>
          <a:xfrm>
            <a:off x="684213" y="620713"/>
            <a:ext cx="7888287" cy="431800"/>
          </a:xfrm>
        </p:spPr>
        <p:txBody>
          <a:bodyPr/>
          <a:lstStyle/>
          <a:p>
            <a:r>
              <a:rPr lang="en-GB" sz="2000" smtClean="0"/>
              <a:t>Electricity system design with variable sources : elements 1</a:t>
            </a:r>
            <a:endParaRPr lang="en-US" sz="2000" smtClean="0"/>
          </a:p>
        </p:txBody>
      </p:sp>
      <p:sp>
        <p:nvSpPr>
          <p:cNvPr id="24580" name="Rectangle 3"/>
          <p:cNvSpPr>
            <a:spLocks noGrp="1" noChangeArrowheads="1"/>
          </p:cNvSpPr>
          <p:nvPr>
            <p:ph type="body" sz="half" idx="1"/>
          </p:nvPr>
        </p:nvSpPr>
        <p:spPr>
          <a:xfrm>
            <a:off x="755650" y="1125538"/>
            <a:ext cx="7704138" cy="5256212"/>
          </a:xfrm>
        </p:spPr>
        <p:txBody>
          <a:bodyPr/>
          <a:lstStyle/>
          <a:p>
            <a:pPr>
              <a:buFontTx/>
              <a:buNone/>
            </a:pPr>
            <a:r>
              <a:rPr lang="en-US" sz="1200" b="1" smtClean="0"/>
              <a:t>Electricity demands</a:t>
            </a:r>
          </a:p>
          <a:p>
            <a:r>
              <a:rPr lang="en-US" sz="1200" smtClean="0"/>
              <a:t>energy services  - type, temperature, quantity, time, weather dependency (and correlation with renewables)</a:t>
            </a:r>
          </a:p>
          <a:p>
            <a:pPr lvl="1"/>
            <a:r>
              <a:rPr lang="en-US" sz="1200" smtClean="0"/>
              <a:t>non-heat (motive, lighting, equipment) and storable heating/cooling</a:t>
            </a:r>
          </a:p>
          <a:p>
            <a:pPr lvl="1"/>
            <a:r>
              <a:rPr lang="en-US" sz="1200" smtClean="0"/>
              <a:t>interruptible load</a:t>
            </a:r>
          </a:p>
          <a:p>
            <a:r>
              <a:rPr lang="en-US" sz="1200" smtClean="0"/>
              <a:t>end use technologies; control, storage, interruptibility</a:t>
            </a:r>
          </a:p>
          <a:p>
            <a:pPr lvl="1"/>
            <a:r>
              <a:rPr lang="en-US" sz="1200" smtClean="0"/>
              <a:t>space and water heaters, fridges, freezers, dishwashers, clothes washers</a:t>
            </a:r>
          </a:p>
          <a:p>
            <a:r>
              <a:rPr lang="en-US" sz="1200" smtClean="0"/>
              <a:t>multi-fuelled energy services</a:t>
            </a:r>
          </a:p>
          <a:p>
            <a:pPr lvl="1"/>
            <a:r>
              <a:rPr lang="en-US" sz="1200" smtClean="0"/>
              <a:t>electric/ solar / gas heating </a:t>
            </a:r>
          </a:p>
          <a:p>
            <a:pPr lvl="1"/>
            <a:r>
              <a:rPr lang="en-US" sz="1200" smtClean="0"/>
              <a:t>electric / liquid fuelled hybrid cars</a:t>
            </a:r>
          </a:p>
          <a:p>
            <a:pPr>
              <a:buFontTx/>
              <a:buNone/>
            </a:pPr>
            <a:endParaRPr lang="en-US" sz="1200" b="1" smtClean="0"/>
          </a:p>
          <a:p>
            <a:pPr>
              <a:buFontTx/>
              <a:buNone/>
            </a:pPr>
            <a:r>
              <a:rPr lang="en-US" sz="1200" b="1" smtClean="0"/>
              <a:t>Energy storage</a:t>
            </a:r>
          </a:p>
          <a:p>
            <a:r>
              <a:rPr lang="en-US" sz="1200" smtClean="0"/>
              <a:t>Parameters</a:t>
            </a:r>
          </a:p>
          <a:p>
            <a:pPr lvl="1"/>
            <a:r>
              <a:rPr lang="en-US" sz="1200" smtClean="0"/>
              <a:t>energy form input, output and stored (electricity, heat, ..)</a:t>
            </a:r>
          </a:p>
          <a:p>
            <a:pPr lvl="1"/>
            <a:r>
              <a:rPr lang="en-US" sz="1200" smtClean="0"/>
              <a:t>storage capacity (J)</a:t>
            </a:r>
          </a:p>
          <a:p>
            <a:pPr lvl="1"/>
            <a:r>
              <a:rPr lang="en-US" sz="1200" smtClean="0"/>
              <a:t>input and output power (W)</a:t>
            </a:r>
          </a:p>
          <a:p>
            <a:r>
              <a:rPr lang="en-US" sz="1200" smtClean="0"/>
              <a:t>Type and system location</a:t>
            </a:r>
          </a:p>
          <a:p>
            <a:pPr lvl="1"/>
            <a:r>
              <a:rPr lang="en-US" sz="1200" smtClean="0"/>
              <a:t>end use storage</a:t>
            </a:r>
          </a:p>
          <a:p>
            <a:pPr lvl="2"/>
            <a:r>
              <a:rPr lang="en-US" sz="1200" smtClean="0"/>
              <a:t>embedded in end use technologies (building thermal mass, refrigerators)</a:t>
            </a:r>
          </a:p>
          <a:p>
            <a:pPr lvl="2"/>
            <a:r>
              <a:rPr lang="en-US" sz="1200" smtClean="0"/>
              <a:t>purpose built (hot water tank, solid heat storage heater)</a:t>
            </a:r>
          </a:p>
          <a:p>
            <a:pPr lvl="1"/>
            <a:r>
              <a:rPr lang="en-US" sz="1200" smtClean="0"/>
              <a:t>local /neighbourhood storage</a:t>
            </a:r>
          </a:p>
          <a:p>
            <a:pPr lvl="2"/>
            <a:r>
              <a:rPr lang="en-US" sz="1200" smtClean="0"/>
              <a:t>batteries/electrolyte recharging garage for refuelling electric vehicles</a:t>
            </a:r>
          </a:p>
          <a:p>
            <a:pPr lvl="1"/>
            <a:r>
              <a:rPr lang="en-US" sz="1200" smtClean="0"/>
              <a:t>system storage</a:t>
            </a:r>
          </a:p>
          <a:p>
            <a:pPr lvl="2"/>
            <a:r>
              <a:rPr lang="en-US" sz="1200" smtClean="0"/>
              <a:t>pumped storage or other (compressed air/flywheels)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47813CB6-CFC1-41D2-A6B2-EB0D64E63642}" type="slidenum">
              <a:rPr lang="en-GB"/>
              <a:pPr algn="r"/>
              <a:t>23</a:t>
            </a:fld>
            <a:endParaRPr lang="en-GB"/>
          </a:p>
        </p:txBody>
      </p:sp>
      <p:sp>
        <p:nvSpPr>
          <p:cNvPr id="25603" name="Rectangle 2"/>
          <p:cNvSpPr>
            <a:spLocks noGrp="1" noChangeArrowheads="1"/>
          </p:cNvSpPr>
          <p:nvPr>
            <p:ph type="title"/>
          </p:nvPr>
        </p:nvSpPr>
        <p:spPr>
          <a:xfrm>
            <a:off x="684213" y="620713"/>
            <a:ext cx="8245475" cy="431800"/>
          </a:xfrm>
        </p:spPr>
        <p:txBody>
          <a:bodyPr/>
          <a:lstStyle/>
          <a:p>
            <a:r>
              <a:rPr lang="en-GB" sz="2000" smtClean="0"/>
              <a:t>Electricity system design with variable sources : elements 2</a:t>
            </a:r>
            <a:endParaRPr lang="en-US" sz="2000" smtClean="0"/>
          </a:p>
        </p:txBody>
      </p:sp>
      <p:sp>
        <p:nvSpPr>
          <p:cNvPr id="25604" name="Rectangle 3"/>
          <p:cNvSpPr>
            <a:spLocks noGrp="1" noChangeArrowheads="1"/>
          </p:cNvSpPr>
          <p:nvPr>
            <p:ph type="body" sz="half" idx="1"/>
          </p:nvPr>
        </p:nvSpPr>
        <p:spPr>
          <a:xfrm>
            <a:off x="900113" y="1052513"/>
            <a:ext cx="7559675" cy="5113337"/>
          </a:xfrm>
        </p:spPr>
        <p:txBody>
          <a:bodyPr/>
          <a:lstStyle/>
          <a:p>
            <a:pPr>
              <a:buFontTx/>
              <a:buNone/>
            </a:pPr>
            <a:r>
              <a:rPr lang="en-US" sz="1200" b="1" smtClean="0"/>
              <a:t>Generation</a:t>
            </a:r>
          </a:p>
          <a:p>
            <a:r>
              <a:rPr lang="en-US" sz="1200" smtClean="0"/>
              <a:t>Renewable</a:t>
            </a:r>
          </a:p>
          <a:p>
            <a:pPr lvl="1"/>
            <a:r>
              <a:rPr lang="en-US" sz="1200" smtClean="0"/>
              <a:t>resource intensity variation in space and time of hydro, wind, wave, solar, tidal, biomass</a:t>
            </a:r>
          </a:p>
          <a:p>
            <a:pPr lvl="1"/>
            <a:r>
              <a:rPr lang="en-US" sz="1200" smtClean="0"/>
              <a:t>technology output variation a function of resource variation and design</a:t>
            </a:r>
          </a:p>
          <a:p>
            <a:pPr lvl="2"/>
            <a:r>
              <a:rPr lang="en-US" sz="1200" smtClean="0"/>
              <a:t>minimum/ maximum resource intensity for operation</a:t>
            </a:r>
          </a:p>
          <a:p>
            <a:pPr lvl="2"/>
            <a:r>
              <a:rPr lang="en-US" sz="1200" smtClean="0"/>
              <a:t>efficiency variation with resource intensity</a:t>
            </a:r>
          </a:p>
          <a:p>
            <a:pPr lvl="1"/>
            <a:r>
              <a:rPr lang="en-US" sz="1200" smtClean="0"/>
              <a:t>manipulation of technology output variation</a:t>
            </a:r>
          </a:p>
          <a:p>
            <a:pPr lvl="2"/>
            <a:r>
              <a:rPr lang="en-US" sz="1200" smtClean="0"/>
              <a:t>spatial distribution of wind, wave, solar, tidal energy collectors</a:t>
            </a:r>
          </a:p>
          <a:p>
            <a:pPr lvl="2"/>
            <a:r>
              <a:rPr lang="en-US" sz="1200" smtClean="0"/>
              <a:t>technology design; solar collection orientation, tidal scheme configuration</a:t>
            </a:r>
          </a:p>
          <a:p>
            <a:r>
              <a:rPr lang="en-US" sz="1200" smtClean="0"/>
              <a:t>CHP</a:t>
            </a:r>
          </a:p>
          <a:p>
            <a:pPr lvl="1"/>
            <a:r>
              <a:rPr lang="en-US" sz="1200" smtClean="0"/>
              <a:t>heat load size and temporal variation</a:t>
            </a:r>
          </a:p>
          <a:p>
            <a:pPr lvl="1"/>
            <a:r>
              <a:rPr lang="en-US" sz="1200" smtClean="0"/>
              <a:t>CHP technology; variable heat: electricity ratio</a:t>
            </a:r>
          </a:p>
          <a:p>
            <a:r>
              <a:rPr lang="en-US" sz="1200" smtClean="0"/>
              <a:t>Back-up; biomass, fossil, nuclear</a:t>
            </a:r>
          </a:p>
          <a:p>
            <a:pPr>
              <a:buFontTx/>
              <a:buNone/>
            </a:pPr>
            <a:endParaRPr lang="en-US" sz="1200" smtClean="0"/>
          </a:p>
          <a:p>
            <a:pPr>
              <a:buFontTx/>
              <a:buNone/>
            </a:pPr>
            <a:r>
              <a:rPr lang="en-US" sz="1200" b="1" smtClean="0"/>
              <a:t>Regional and international transmission linkage</a:t>
            </a:r>
          </a:p>
          <a:p>
            <a:pPr>
              <a:buFontTx/>
              <a:buNone/>
            </a:pPr>
            <a:endParaRPr lang="en-US" sz="1200" b="1" smtClean="0"/>
          </a:p>
          <a:p>
            <a:pPr>
              <a:buFontTx/>
              <a:buNone/>
            </a:pPr>
            <a:r>
              <a:rPr lang="en-US" sz="1200" b="1" smtClean="0"/>
              <a:t>System operation</a:t>
            </a:r>
          </a:p>
          <a:p>
            <a:pPr lvl="1"/>
            <a:r>
              <a:rPr lang="en-US" sz="1200" smtClean="0"/>
              <a:t>prediction in time and space of demand and supply</a:t>
            </a:r>
          </a:p>
          <a:p>
            <a:pPr lvl="1"/>
            <a:r>
              <a:rPr lang="en-US" sz="1200" smtClean="0"/>
              <a:t>control of demand, storage and supply technologies</a:t>
            </a:r>
          </a:p>
          <a:p>
            <a:pPr>
              <a:buFontTx/>
              <a:buNone/>
            </a:pPr>
            <a:endParaRPr lang="en-US" sz="1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9F0FDF5-5710-438C-B9B1-8AD6918B61C1}" type="slidenum">
              <a:rPr lang="en-GB"/>
              <a:pPr/>
              <a:t>24</a:t>
            </a:fld>
            <a:endParaRPr lang="en-GB"/>
          </a:p>
        </p:txBody>
      </p:sp>
      <p:sp>
        <p:nvSpPr>
          <p:cNvPr id="222210" name="Rectangle 2"/>
          <p:cNvSpPr>
            <a:spLocks noGrp="1" noChangeArrowheads="1"/>
          </p:cNvSpPr>
          <p:nvPr>
            <p:ph type="title"/>
          </p:nvPr>
        </p:nvSpPr>
        <p:spPr>
          <a:xfrm>
            <a:off x="395288" y="620713"/>
            <a:ext cx="8229600" cy="863600"/>
          </a:xfrm>
        </p:spPr>
        <p:txBody>
          <a:bodyPr/>
          <a:lstStyle/>
          <a:p>
            <a:r>
              <a:rPr lang="en-GB" dirty="0"/>
              <a:t>Technologies </a:t>
            </a:r>
            <a:r>
              <a:rPr lang="en-GB" dirty="0" smtClean="0"/>
              <a:t>: power stations</a:t>
            </a:r>
            <a:endParaRPr lang="en-GB" dirty="0"/>
          </a:p>
        </p:txBody>
      </p:sp>
      <p:sp>
        <p:nvSpPr>
          <p:cNvPr id="222211" name="Rectangle 3"/>
          <p:cNvSpPr>
            <a:spLocks noGrp="1" noChangeArrowheads="1"/>
          </p:cNvSpPr>
          <p:nvPr>
            <p:ph type="body" idx="1"/>
          </p:nvPr>
        </p:nvSpPr>
        <p:spPr>
          <a:xfrm>
            <a:off x="611188" y="1268413"/>
            <a:ext cx="7848600" cy="4824412"/>
          </a:xfrm>
        </p:spPr>
        <p:txBody>
          <a:bodyPr/>
          <a:lstStyle/>
          <a:p>
            <a:pPr>
              <a:lnSpc>
                <a:spcPct val="90000"/>
              </a:lnSpc>
              <a:buFontTx/>
              <a:buNone/>
            </a:pPr>
            <a:endParaRPr lang="en-GB" sz="1600" dirty="0" smtClean="0"/>
          </a:p>
          <a:p>
            <a:pPr>
              <a:lnSpc>
                <a:spcPct val="90000"/>
              </a:lnSpc>
              <a:buFontTx/>
              <a:buNone/>
            </a:pPr>
            <a:endParaRPr lang="en-GB" sz="1600" dirty="0" smtClean="0"/>
          </a:p>
          <a:p>
            <a:pPr>
              <a:lnSpc>
                <a:spcPct val="90000"/>
              </a:lnSpc>
              <a:buFontTx/>
              <a:buNone/>
            </a:pPr>
            <a:endParaRPr lang="en-GB" sz="1600" dirty="0" smtClean="0"/>
          </a:p>
          <a:p>
            <a:pPr>
              <a:lnSpc>
                <a:spcPct val="90000"/>
              </a:lnSpc>
              <a:buFontTx/>
              <a:buNone/>
            </a:pPr>
            <a:endParaRPr lang="en-GB" sz="1600" dirty="0" smtClean="0"/>
          </a:p>
          <a:p>
            <a:pPr>
              <a:lnSpc>
                <a:spcPct val="90000"/>
              </a:lnSpc>
              <a:buFontTx/>
              <a:buNone/>
            </a:pPr>
            <a:endParaRPr lang="en-GB" sz="1600" dirty="0" smtClean="0"/>
          </a:p>
          <a:p>
            <a:pPr>
              <a:lnSpc>
                <a:spcPct val="90000"/>
              </a:lnSpc>
              <a:buFontTx/>
              <a:buNone/>
            </a:pPr>
            <a:endParaRPr lang="en-GB" sz="1600" dirty="0" smtClean="0"/>
          </a:p>
          <a:p>
            <a:pPr>
              <a:lnSpc>
                <a:spcPct val="90000"/>
              </a:lnSpc>
              <a:buFontTx/>
              <a:buNone/>
            </a:pPr>
            <a:endParaRPr lang="en-GB" sz="1600" dirty="0" smtClean="0"/>
          </a:p>
          <a:p>
            <a:pPr>
              <a:lnSpc>
                <a:spcPct val="90000"/>
              </a:lnSpc>
              <a:buFontTx/>
              <a:buNone/>
            </a:pPr>
            <a:endParaRPr lang="en-GB" sz="1600" dirty="0"/>
          </a:p>
        </p:txBody>
      </p:sp>
      <p:pic>
        <p:nvPicPr>
          <p:cNvPr id="6234115" name="Picture 3"/>
          <p:cNvPicPr>
            <a:picLocks noChangeAspect="1" noChangeArrowheads="1"/>
          </p:cNvPicPr>
          <p:nvPr/>
        </p:nvPicPr>
        <p:blipFill>
          <a:blip r:embed="rId3" cstate="print"/>
          <a:srcRect/>
          <a:stretch>
            <a:fillRect/>
          </a:stretch>
        </p:blipFill>
        <p:spPr bwMode="auto">
          <a:xfrm>
            <a:off x="1000100" y="1714488"/>
            <a:ext cx="7534222"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9F0FDF5-5710-438C-B9B1-8AD6918B61C1}" type="slidenum">
              <a:rPr lang="en-GB"/>
              <a:pPr/>
              <a:t>25</a:t>
            </a:fld>
            <a:endParaRPr lang="en-GB"/>
          </a:p>
        </p:txBody>
      </p:sp>
      <p:sp>
        <p:nvSpPr>
          <p:cNvPr id="222210" name="Rectangle 2"/>
          <p:cNvSpPr>
            <a:spLocks noGrp="1" noChangeArrowheads="1"/>
          </p:cNvSpPr>
          <p:nvPr>
            <p:ph type="title"/>
          </p:nvPr>
        </p:nvSpPr>
        <p:spPr>
          <a:xfrm>
            <a:off x="395288" y="620713"/>
            <a:ext cx="8229600" cy="863600"/>
          </a:xfrm>
        </p:spPr>
        <p:txBody>
          <a:bodyPr/>
          <a:lstStyle/>
          <a:p>
            <a:r>
              <a:rPr lang="en-GB" dirty="0"/>
              <a:t>Technologies </a:t>
            </a:r>
            <a:r>
              <a:rPr lang="en-GB" dirty="0" smtClean="0"/>
              <a:t>: power station costs</a:t>
            </a:r>
            <a:endParaRPr lang="en-GB" dirty="0"/>
          </a:p>
        </p:txBody>
      </p:sp>
      <p:sp>
        <p:nvSpPr>
          <p:cNvPr id="222211" name="Rectangle 3"/>
          <p:cNvSpPr>
            <a:spLocks noGrp="1" noChangeArrowheads="1"/>
          </p:cNvSpPr>
          <p:nvPr>
            <p:ph type="body" idx="1"/>
          </p:nvPr>
        </p:nvSpPr>
        <p:spPr>
          <a:xfrm>
            <a:off x="611188" y="1268413"/>
            <a:ext cx="7848600" cy="4824412"/>
          </a:xfrm>
        </p:spPr>
        <p:txBody>
          <a:bodyPr/>
          <a:lstStyle/>
          <a:p>
            <a:pPr>
              <a:lnSpc>
                <a:spcPct val="90000"/>
              </a:lnSpc>
              <a:buFontTx/>
              <a:buNone/>
            </a:pPr>
            <a:r>
              <a:rPr lang="en-GB" sz="1600" dirty="0" smtClean="0"/>
              <a:t>Note sensitivities to different elements</a:t>
            </a:r>
            <a:endParaRPr lang="en-GB" sz="1600" dirty="0"/>
          </a:p>
        </p:txBody>
      </p:sp>
      <p:pic>
        <p:nvPicPr>
          <p:cNvPr id="6234114" name="Picture 2"/>
          <p:cNvPicPr>
            <a:picLocks noChangeAspect="1" noChangeArrowheads="1"/>
          </p:cNvPicPr>
          <p:nvPr/>
        </p:nvPicPr>
        <p:blipFill>
          <a:blip r:embed="rId3" cstate="print"/>
          <a:srcRect/>
          <a:stretch>
            <a:fillRect/>
          </a:stretch>
        </p:blipFill>
        <p:spPr bwMode="auto">
          <a:xfrm>
            <a:off x="642910" y="1714488"/>
            <a:ext cx="81153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D7E5C75A-4F89-4D55-B35A-AADAF2E6452D}" type="slidenum">
              <a:rPr lang="en-GB"/>
              <a:pPr algn="r"/>
              <a:t>26</a:t>
            </a:fld>
            <a:endParaRPr lang="en-GB"/>
          </a:p>
        </p:txBody>
      </p:sp>
      <p:sp>
        <p:nvSpPr>
          <p:cNvPr id="26627" name="Rectangle 2"/>
          <p:cNvSpPr>
            <a:spLocks noGrp="1" noChangeArrowheads="1"/>
          </p:cNvSpPr>
          <p:nvPr>
            <p:ph type="title"/>
          </p:nvPr>
        </p:nvSpPr>
        <p:spPr>
          <a:xfrm>
            <a:off x="285750" y="714375"/>
            <a:ext cx="8489950" cy="642938"/>
          </a:xfrm>
        </p:spPr>
        <p:txBody>
          <a:bodyPr/>
          <a:lstStyle/>
          <a:p>
            <a:r>
              <a:rPr lang="en-GB" smtClean="0"/>
              <a:t>Energy systems : multi-fuelling</a:t>
            </a:r>
          </a:p>
        </p:txBody>
      </p:sp>
      <p:sp>
        <p:nvSpPr>
          <p:cNvPr id="26628" name="Rectangle 3"/>
          <p:cNvSpPr>
            <a:spLocks noGrp="1" noChangeArrowheads="1"/>
          </p:cNvSpPr>
          <p:nvPr>
            <p:ph type="body" idx="1"/>
          </p:nvPr>
        </p:nvSpPr>
        <p:spPr>
          <a:xfrm>
            <a:off x="684213" y="1125538"/>
            <a:ext cx="7488237" cy="4752975"/>
          </a:xfrm>
        </p:spPr>
        <p:txBody>
          <a:bodyPr/>
          <a:lstStyle/>
          <a:p>
            <a:pPr>
              <a:buFontTx/>
              <a:buNone/>
            </a:pPr>
            <a:r>
              <a:rPr lang="en-GB" sz="1200" b="1" smtClean="0"/>
              <a:t>Multi-fuelling of demands</a:t>
            </a:r>
          </a:p>
          <a:p>
            <a:pPr>
              <a:buFontTx/>
              <a:buNone/>
            </a:pPr>
            <a:r>
              <a:rPr lang="en-GB" sz="1200" smtClean="0"/>
              <a:t>Some demands can be met by more than one fuel which can have benefits and disbenefits.</a:t>
            </a:r>
          </a:p>
          <a:p>
            <a:pPr>
              <a:buFontTx/>
              <a:buNone/>
            </a:pPr>
            <a:r>
              <a:rPr lang="en-GB" sz="1200" smtClean="0"/>
              <a:t>For example:</a:t>
            </a:r>
          </a:p>
          <a:p>
            <a:r>
              <a:rPr lang="en-GB" sz="1200" smtClean="0"/>
              <a:t>water heating might be met by a mix of solar, gas and electric heat.</a:t>
            </a:r>
          </a:p>
          <a:p>
            <a:pPr lvl="1"/>
            <a:r>
              <a:rPr lang="en-GB" sz="1200" smtClean="0"/>
              <a:t>solar heating and solar electricity generation are highly correlated and so cannot be used for substitution</a:t>
            </a:r>
          </a:p>
          <a:p>
            <a:pPr lvl="1"/>
            <a:r>
              <a:rPr lang="en-GB" sz="1200" smtClean="0"/>
              <a:t>gas or some storable fuel could be used when insolation (or other renewable) is low, but this supply would have a low capacity factor.</a:t>
            </a:r>
          </a:p>
          <a:p>
            <a:r>
              <a:rPr lang="en-GB" sz="1200" smtClean="0"/>
              <a:t>hybrid electric/liquid fuelled vehicles.</a:t>
            </a:r>
          </a:p>
          <a:p>
            <a:pPr lvl="1"/>
            <a:r>
              <a:rPr lang="en-GB" sz="1200" smtClean="0"/>
              <a:t>when renewable electricity supply is low, a greater fraction of vehicle energy comes from liquid fuel. </a:t>
            </a:r>
          </a:p>
          <a:p>
            <a:pPr>
              <a:buFontTx/>
              <a:buNone/>
            </a:pPr>
            <a:endParaRPr lang="en-GB" sz="1200" smtClean="0"/>
          </a:p>
          <a:p>
            <a:pPr>
              <a:buFontTx/>
              <a:buNone/>
            </a:pPr>
            <a:r>
              <a:rPr lang="en-GB" sz="1200" smtClean="0"/>
              <a:t>Multi-fuelling has these disbenefits:</a:t>
            </a:r>
          </a:p>
          <a:p>
            <a:r>
              <a:rPr lang="en-GB" sz="1200" smtClean="0"/>
              <a:t>capital costs are high because several supply technologies are required</a:t>
            </a:r>
          </a:p>
          <a:p>
            <a:r>
              <a:rPr lang="en-GB" sz="1200" smtClean="0"/>
              <a:t>the net demand on the auxiliary fuel (e.g. gas) becomes peaky and problematic and therefore an easily stored fuel such as biomass, coal or oil might be advantageous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C70119CD-5BDF-4AC5-8BCA-4B590BBC2144}" type="slidenum">
              <a:rPr lang="en-GB"/>
              <a:pPr algn="r"/>
              <a:t>27</a:t>
            </a:fld>
            <a:endParaRPr lang="en-GB"/>
          </a:p>
        </p:txBody>
      </p:sp>
      <p:sp>
        <p:nvSpPr>
          <p:cNvPr id="27651" name="Rectangle 2"/>
          <p:cNvSpPr>
            <a:spLocks noGrp="1" noChangeArrowheads="1"/>
          </p:cNvSpPr>
          <p:nvPr>
            <p:ph type="title"/>
          </p:nvPr>
        </p:nvSpPr>
        <p:spPr>
          <a:xfrm>
            <a:off x="357188" y="928688"/>
            <a:ext cx="8489950" cy="642937"/>
          </a:xfrm>
        </p:spPr>
        <p:txBody>
          <a:bodyPr/>
          <a:lstStyle/>
          <a:p>
            <a:r>
              <a:rPr lang="en-GB" smtClean="0"/>
              <a:t>Energy systems : operational issues</a:t>
            </a:r>
          </a:p>
        </p:txBody>
      </p:sp>
      <p:sp>
        <p:nvSpPr>
          <p:cNvPr id="27652" name="Rectangle 3"/>
          <p:cNvSpPr>
            <a:spLocks noGrp="1" noChangeArrowheads="1"/>
          </p:cNvSpPr>
          <p:nvPr>
            <p:ph type="body" idx="1"/>
          </p:nvPr>
        </p:nvSpPr>
        <p:spPr>
          <a:xfrm>
            <a:off x="785813" y="1643063"/>
            <a:ext cx="7488237" cy="4756150"/>
          </a:xfrm>
        </p:spPr>
        <p:txBody>
          <a:bodyPr/>
          <a:lstStyle/>
          <a:p>
            <a:pPr>
              <a:buFontTx/>
              <a:buNone/>
            </a:pPr>
            <a:r>
              <a:rPr lang="en-GB" sz="1200" smtClean="0"/>
              <a:t>The design and operation of systems depends on the reliability with which demands and supplies can be predicted over different time scales, from minutes to months, and the sophistication of the control of demand and supply technologies. As the UK electricity system becomes increasingly integrated with the European system and systems further afield, the design and operation of the systems will become more complex.</a:t>
            </a:r>
          </a:p>
          <a:p>
            <a:pPr>
              <a:buFontTx/>
              <a:buNone/>
            </a:pPr>
            <a:endParaRPr lang="en-GB" sz="1200" smtClean="0"/>
          </a:p>
          <a:p>
            <a:pPr>
              <a:buFontTx/>
              <a:buNone/>
            </a:pPr>
            <a:r>
              <a:rPr lang="en-GB" sz="1200" b="1" smtClean="0"/>
              <a:t>Prediction</a:t>
            </a:r>
          </a:p>
          <a:p>
            <a:pPr>
              <a:buFontTx/>
              <a:buNone/>
            </a:pPr>
            <a:r>
              <a:rPr lang="en-GB" sz="1200" smtClean="0"/>
              <a:t>The accurate prediction of demands and supplies will become more critical, mainly because of the larger variable renewable component of supply and its consequences for the operational management of demands, storage and trade. However, prediction will improve with the refinement of weather and other data and of simulation models.</a:t>
            </a:r>
          </a:p>
          <a:p>
            <a:pPr lvl="1"/>
            <a:r>
              <a:rPr lang="en-GB" sz="1200" smtClean="0"/>
              <a:t>weather forecasting will become more precise</a:t>
            </a:r>
          </a:p>
          <a:p>
            <a:pPr lvl="1"/>
            <a:r>
              <a:rPr lang="en-GB" sz="1200" smtClean="0"/>
              <a:t>energy efficiency and demand management reduces the less predictable, weather dependent loads such space heating and lighting</a:t>
            </a:r>
          </a:p>
          <a:p>
            <a:pPr lvl="1"/>
            <a:r>
              <a:rPr lang="en-GB" sz="1200" smtClean="0"/>
              <a:t>demand prediction will become more accurate as models improve</a:t>
            </a:r>
          </a:p>
          <a:p>
            <a:pPr lvl="1"/>
            <a:r>
              <a:rPr lang="en-GB" sz="1200" smtClean="0"/>
              <a:t>predicting outputs from variable sources will become more accurate</a:t>
            </a:r>
          </a:p>
          <a:p>
            <a:pPr>
              <a:buFontTx/>
              <a:buNone/>
            </a:pPr>
            <a:endParaRPr lang="en-GB" sz="1200" b="1" smtClean="0"/>
          </a:p>
          <a:p>
            <a:pPr>
              <a:buFontTx/>
              <a:buNone/>
            </a:pPr>
            <a:r>
              <a:rPr lang="en-GB" sz="1200" b="1" smtClean="0"/>
              <a:t>Technology control</a:t>
            </a:r>
          </a:p>
          <a:p>
            <a:pPr>
              <a:buFontTx/>
              <a:buNone/>
            </a:pPr>
            <a:r>
              <a:rPr lang="en-GB" sz="1200" smtClean="0"/>
              <a:t>Communications and information processing technologies are already adequate for the very precise control of demand technologies, generators and storage.</a:t>
            </a:r>
            <a:endParaRPr lang="en-GB" sz="12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053D3C66-959C-4900-A57D-09732E0F5ABB}" type="slidenum">
              <a:rPr lang="en-GB"/>
              <a:pPr algn="r"/>
              <a:t>28</a:t>
            </a:fld>
            <a:endParaRPr lang="en-GB"/>
          </a:p>
        </p:txBody>
      </p:sp>
      <p:sp>
        <p:nvSpPr>
          <p:cNvPr id="29699" name="Rectangle 2"/>
          <p:cNvSpPr>
            <a:spLocks noGrp="1" noChangeArrowheads="1"/>
          </p:cNvSpPr>
          <p:nvPr>
            <p:ph type="title"/>
          </p:nvPr>
        </p:nvSpPr>
        <p:spPr>
          <a:xfrm>
            <a:off x="684213" y="620713"/>
            <a:ext cx="7745412" cy="431800"/>
          </a:xfrm>
        </p:spPr>
        <p:txBody>
          <a:bodyPr/>
          <a:lstStyle/>
          <a:p>
            <a:r>
              <a:rPr lang="en-GB" smtClean="0">
                <a:solidFill>
                  <a:srgbClr val="24C461"/>
                </a:solidFill>
              </a:rPr>
              <a:t>EleServe</a:t>
            </a:r>
            <a:r>
              <a:rPr lang="en-GB" smtClean="0"/>
              <a:t> : matching demand to supply with load management</a:t>
            </a:r>
          </a:p>
        </p:txBody>
      </p:sp>
      <p:sp>
        <p:nvSpPr>
          <p:cNvPr id="29700" name="Rectangle 3"/>
          <p:cNvSpPr>
            <a:spLocks noGrp="1" noChangeArrowheads="1"/>
          </p:cNvSpPr>
          <p:nvPr>
            <p:ph type="body" idx="1"/>
          </p:nvPr>
        </p:nvSpPr>
        <p:spPr>
          <a:xfrm>
            <a:off x="827088" y="1052513"/>
            <a:ext cx="7777162" cy="5184775"/>
          </a:xfrm>
        </p:spPr>
        <p:txBody>
          <a:bodyPr/>
          <a:lstStyle/>
          <a:p>
            <a:pPr>
              <a:buFontTx/>
              <a:buNone/>
            </a:pPr>
            <a:r>
              <a:rPr lang="en-GB" smtClean="0"/>
              <a:t>The </a:t>
            </a:r>
            <a:r>
              <a:rPr lang="en-GB" smtClean="0">
                <a:solidFill>
                  <a:srgbClr val="24C461"/>
                </a:solidFill>
              </a:rPr>
              <a:t>EleServe</a:t>
            </a:r>
            <a:r>
              <a:rPr lang="en-GB" smtClean="0"/>
              <a:t> model has these components:</a:t>
            </a:r>
          </a:p>
          <a:p>
            <a:pPr>
              <a:buFontTx/>
              <a:buNone/>
            </a:pPr>
            <a:endParaRPr lang="en-GB" smtClean="0"/>
          </a:p>
          <a:p>
            <a:pPr>
              <a:buFontTx/>
              <a:buNone/>
            </a:pPr>
            <a:r>
              <a:rPr lang="en-GB" b="1" smtClean="0"/>
              <a:t>Electricity demand</a:t>
            </a:r>
            <a:r>
              <a:rPr lang="en-GB" smtClean="0"/>
              <a:t> </a:t>
            </a:r>
          </a:p>
          <a:p>
            <a:r>
              <a:rPr lang="en-GB" smtClean="0"/>
              <a:t>disaggregated into segments across sectors and end uses</a:t>
            </a:r>
          </a:p>
          <a:p>
            <a:r>
              <a:rPr lang="en-GB" smtClean="0"/>
              <a:t>each segment with </a:t>
            </a:r>
          </a:p>
          <a:p>
            <a:pPr lvl="1"/>
            <a:r>
              <a:rPr lang="en-GB" smtClean="0"/>
              <a:t>a temporal profile</a:t>
            </a:r>
          </a:p>
          <a:p>
            <a:pPr lvl="1"/>
            <a:r>
              <a:rPr lang="en-GB" smtClean="0"/>
              <a:t>load management characteristics</a:t>
            </a:r>
          </a:p>
          <a:p>
            <a:pPr lvl="1"/>
            <a:endParaRPr lang="en-GB" smtClean="0"/>
          </a:p>
          <a:p>
            <a:pPr>
              <a:buFontTx/>
              <a:buNone/>
            </a:pPr>
            <a:r>
              <a:rPr lang="en-GB" b="1" smtClean="0"/>
              <a:t>Electricity supply</a:t>
            </a:r>
          </a:p>
          <a:p>
            <a:r>
              <a:rPr lang="en-GB" smtClean="0"/>
              <a:t>each renewable source with own temporal profile</a:t>
            </a:r>
          </a:p>
          <a:p>
            <a:r>
              <a:rPr lang="en-GB" smtClean="0"/>
              <a:t>heat related CHP generation with its own temporal profile</a:t>
            </a:r>
          </a:p>
          <a:p>
            <a:r>
              <a:rPr lang="en-GB" smtClean="0"/>
              <a:t>optional thermal generators characterised by energy costs at full and part load, and for energy and economic costs of spinning reserve, and heating up plants to bring on stream</a:t>
            </a:r>
          </a:p>
          <a:p>
            <a:r>
              <a:rPr lang="en-GB" smtClean="0"/>
              <a:t>trade and system storage</a:t>
            </a:r>
          </a:p>
          <a:p>
            <a:pPr lvl="1"/>
            <a:endParaRPr lang="en-GB" smtClean="0"/>
          </a:p>
          <a:p>
            <a:pPr>
              <a:buFontTx/>
              <a:buNone/>
            </a:pPr>
            <a:r>
              <a:rPr lang="en-GB" b="1" smtClean="0"/>
              <a:t>Operational control</a:t>
            </a:r>
          </a:p>
          <a:p>
            <a:r>
              <a:rPr lang="en-GB" b="1" smtClean="0"/>
              <a:t>load management: demands are moved if the net cost of a  move is negative, accounting for differences in marginal supply costs, energy losses and other operational costs</a:t>
            </a:r>
          </a:p>
          <a:p>
            <a:r>
              <a:rPr lang="en-GB" smtClean="0"/>
              <a:t>optional units brought on line to minimise diurnal costs</a:t>
            </a:r>
          </a:p>
          <a:p>
            <a:pPr lvl="2"/>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D20C4B11-BEB0-464F-97A7-16A1E1360E24}" type="slidenum">
              <a:rPr lang="en-GB"/>
              <a:pPr algn="r"/>
              <a:t>29</a:t>
            </a:fld>
            <a:endParaRPr lang="en-GB"/>
          </a:p>
        </p:txBody>
      </p:sp>
      <p:sp>
        <p:nvSpPr>
          <p:cNvPr id="30723" name="Rectangle 2"/>
          <p:cNvSpPr>
            <a:spLocks noGrp="1" noChangeArrowheads="1"/>
          </p:cNvSpPr>
          <p:nvPr>
            <p:ph type="title"/>
          </p:nvPr>
        </p:nvSpPr>
        <p:spPr>
          <a:xfrm>
            <a:off x="684213" y="620713"/>
            <a:ext cx="7959725" cy="431800"/>
          </a:xfrm>
        </p:spPr>
        <p:txBody>
          <a:bodyPr/>
          <a:lstStyle/>
          <a:p>
            <a:r>
              <a:rPr lang="en-GB" smtClean="0">
                <a:solidFill>
                  <a:srgbClr val="24C461"/>
                </a:solidFill>
              </a:rPr>
              <a:t>EleServe</a:t>
            </a:r>
            <a:r>
              <a:rPr lang="en-GB" smtClean="0"/>
              <a:t> : matching demand to supply with load management</a:t>
            </a:r>
          </a:p>
        </p:txBody>
      </p:sp>
      <p:sp>
        <p:nvSpPr>
          <p:cNvPr id="30724" name="Rectangle 3"/>
          <p:cNvSpPr>
            <a:spLocks noGrp="1" noChangeArrowheads="1"/>
          </p:cNvSpPr>
          <p:nvPr>
            <p:ph type="body" idx="1"/>
          </p:nvPr>
        </p:nvSpPr>
        <p:spPr>
          <a:xfrm>
            <a:off x="827088" y="1052513"/>
            <a:ext cx="7777162" cy="5184775"/>
          </a:xfrm>
        </p:spPr>
        <p:txBody>
          <a:bodyPr/>
          <a:lstStyle/>
          <a:p>
            <a:pPr lvl="2">
              <a:lnSpc>
                <a:spcPct val="90000"/>
              </a:lnSpc>
            </a:pPr>
            <a:endParaRPr lang="en-GB" sz="1200" smtClean="0"/>
          </a:p>
          <a:p>
            <a:pPr>
              <a:lnSpc>
                <a:spcPct val="90000"/>
              </a:lnSpc>
              <a:buFontTx/>
              <a:buNone/>
            </a:pPr>
            <a:r>
              <a:rPr lang="en-GB" sz="1200" smtClean="0"/>
              <a:t>The following graphs demonstrates the role that load management can play in integrating variable renewables and CHP into electricity supply. Heat and electricity storage (hot water tanks, storage heaters, vehicle batteries) can be used to store renewable energy when it is available, so that the energy can later be used when needed. Other demands, such as refrigerators, can be manipulated or interrupted. In this example of load management, only heat demands are managed with storage.</a:t>
            </a:r>
          </a:p>
          <a:p>
            <a:pPr>
              <a:lnSpc>
                <a:spcPct val="90000"/>
              </a:lnSpc>
              <a:buFontTx/>
              <a:buNone/>
            </a:pPr>
            <a:endParaRPr lang="en-GB" sz="1200" smtClean="0"/>
          </a:p>
          <a:p>
            <a:pPr>
              <a:lnSpc>
                <a:spcPct val="90000"/>
              </a:lnSpc>
              <a:buFontTx/>
              <a:buNone/>
            </a:pPr>
            <a:r>
              <a:rPr lang="en-GB" sz="1200" smtClean="0"/>
              <a:t>The </a:t>
            </a:r>
            <a:r>
              <a:rPr lang="en-GB" sz="1200" b="1" smtClean="0"/>
              <a:t>System</a:t>
            </a:r>
            <a:r>
              <a:rPr lang="en-GB" sz="1200" smtClean="0"/>
              <a:t> graph summarises:</a:t>
            </a:r>
          </a:p>
          <a:p>
            <a:pPr lvl="1">
              <a:lnSpc>
                <a:spcPct val="90000"/>
              </a:lnSpc>
            </a:pPr>
            <a:r>
              <a:rPr lang="en-GB" sz="1200" smtClean="0"/>
              <a:t>system demand</a:t>
            </a:r>
          </a:p>
          <a:p>
            <a:pPr lvl="1">
              <a:lnSpc>
                <a:spcPct val="90000"/>
              </a:lnSpc>
            </a:pPr>
            <a:r>
              <a:rPr lang="en-GB" sz="1200" smtClean="0"/>
              <a:t>variable supply (essential)</a:t>
            </a:r>
          </a:p>
          <a:p>
            <a:pPr lvl="1">
              <a:lnSpc>
                <a:spcPct val="90000"/>
              </a:lnSpc>
            </a:pPr>
            <a:r>
              <a:rPr lang="en-GB" sz="1200" smtClean="0"/>
              <a:t>trade</a:t>
            </a:r>
          </a:p>
          <a:p>
            <a:pPr lvl="1">
              <a:lnSpc>
                <a:spcPct val="90000"/>
              </a:lnSpc>
            </a:pPr>
            <a:r>
              <a:rPr lang="en-GB" sz="1200" smtClean="0"/>
              <a:t>reserve requirement</a:t>
            </a:r>
          </a:p>
          <a:p>
            <a:pPr lvl="1">
              <a:lnSpc>
                <a:spcPct val="90000"/>
              </a:lnSpc>
            </a:pPr>
            <a:r>
              <a:rPr lang="en-GB" sz="1200" smtClean="0"/>
              <a:t>system storage (pumped storage)</a:t>
            </a:r>
          </a:p>
          <a:p>
            <a:pPr lvl="1">
              <a:lnSpc>
                <a:spcPct val="90000"/>
              </a:lnSpc>
            </a:pPr>
            <a:r>
              <a:rPr lang="en-GB" sz="1200" smtClean="0"/>
              <a:t>optional supply required to meet difference between demand + storage and variable supply</a:t>
            </a:r>
          </a:p>
          <a:p>
            <a:pPr>
              <a:lnSpc>
                <a:spcPct val="90000"/>
              </a:lnSpc>
              <a:buFontTx/>
              <a:buNone/>
            </a:pPr>
            <a:endParaRPr lang="en-GB" sz="1200" smtClean="0"/>
          </a:p>
          <a:p>
            <a:pPr>
              <a:lnSpc>
                <a:spcPct val="90000"/>
              </a:lnSpc>
              <a:buFontTx/>
              <a:buNone/>
            </a:pPr>
            <a:r>
              <a:rPr lang="en-GB" sz="1200" smtClean="0"/>
              <a:t>The </a:t>
            </a:r>
            <a:r>
              <a:rPr lang="en-GB" sz="1200" b="1" smtClean="0"/>
              <a:t>Demand</a:t>
            </a:r>
            <a:r>
              <a:rPr lang="en-GB" sz="1200" smtClean="0"/>
              <a:t> graph shows each component of demand across the sectors.</a:t>
            </a:r>
          </a:p>
          <a:p>
            <a:pPr>
              <a:lnSpc>
                <a:spcPct val="90000"/>
              </a:lnSpc>
              <a:buFontTx/>
              <a:buNone/>
            </a:pPr>
            <a:endParaRPr lang="en-GB" sz="1200" smtClean="0"/>
          </a:p>
          <a:p>
            <a:pPr>
              <a:lnSpc>
                <a:spcPct val="90000"/>
              </a:lnSpc>
              <a:buFontTx/>
              <a:buNone/>
            </a:pPr>
            <a:r>
              <a:rPr lang="en-GB" sz="1200" smtClean="0"/>
              <a:t>The </a:t>
            </a:r>
            <a:r>
              <a:rPr lang="en-GB" sz="1200" b="1" smtClean="0"/>
              <a:t>Marginal costs</a:t>
            </a:r>
            <a:r>
              <a:rPr lang="en-GB" sz="1200" smtClean="0"/>
              <a:t> graph shows the energy costs of generation, the costs of starting up plant, and the distribution costs (currently a simple constant).</a:t>
            </a:r>
          </a:p>
          <a:p>
            <a:pPr>
              <a:lnSpc>
                <a:spcPct val="90000"/>
              </a:lnSpc>
              <a:buFontTx/>
              <a:buNone/>
            </a:pPr>
            <a:endParaRPr lang="en-GB" sz="1200" smtClean="0"/>
          </a:p>
          <a:p>
            <a:pPr>
              <a:lnSpc>
                <a:spcPct val="90000"/>
              </a:lnSpc>
              <a:buFontTx/>
              <a:buNone/>
            </a:pPr>
            <a:r>
              <a:rPr lang="en-GB" sz="1200" smtClean="0"/>
              <a:t>The </a:t>
            </a:r>
            <a:r>
              <a:rPr lang="en-GB" sz="1200" b="1" smtClean="0"/>
              <a:t>Generation</a:t>
            </a:r>
            <a:r>
              <a:rPr lang="en-GB" sz="1200" smtClean="0"/>
              <a:t> graph shows the output from each generation source, in order from bottom to top:</a:t>
            </a:r>
          </a:p>
          <a:p>
            <a:pPr lvl="1">
              <a:lnSpc>
                <a:spcPct val="90000"/>
              </a:lnSpc>
            </a:pPr>
            <a:r>
              <a:rPr lang="en-GB" sz="1200" smtClean="0"/>
              <a:t>renewable sources</a:t>
            </a:r>
          </a:p>
          <a:p>
            <a:pPr lvl="1">
              <a:lnSpc>
                <a:spcPct val="90000"/>
              </a:lnSpc>
            </a:pPr>
            <a:r>
              <a:rPr lang="en-GB" sz="1200" smtClean="0"/>
              <a:t>CHP</a:t>
            </a:r>
          </a:p>
          <a:p>
            <a:pPr lvl="1">
              <a:lnSpc>
                <a:spcPct val="90000"/>
              </a:lnSpc>
            </a:pPr>
            <a:r>
              <a:rPr lang="en-GB" sz="1200" smtClean="0"/>
              <a:t>optional generation ordered by increasing steady state marginal cost (excluding startup costs); this order can vary with fuel prices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bwMode="auto">
          <a:xfrm>
            <a:off x="6715125" y="6215063"/>
            <a:ext cx="2133600" cy="476250"/>
          </a:xfrm>
          <a:prstGeom prst="rect">
            <a:avLst/>
          </a:prstGeom>
          <a:noFill/>
          <a:ln>
            <a:miter lim="800000"/>
            <a:headEnd/>
            <a:tailEnd/>
          </a:ln>
        </p:spPr>
        <p:txBody>
          <a:bodyPr/>
          <a:lstStyle/>
          <a:p>
            <a:pPr algn="r"/>
            <a:fld id="{DC5D91EF-A287-40DA-9932-3EEE907AFF64}" type="slidenum">
              <a:rPr lang="en-GB"/>
              <a:pPr algn="r"/>
              <a:t>3</a:t>
            </a:fld>
            <a:endParaRPr lang="en-GB"/>
          </a:p>
        </p:txBody>
      </p:sp>
      <p:sp>
        <p:nvSpPr>
          <p:cNvPr id="5123" name="Rectangle 2"/>
          <p:cNvSpPr>
            <a:spLocks noGrp="1" noChangeArrowheads="1"/>
          </p:cNvSpPr>
          <p:nvPr>
            <p:ph type="title"/>
          </p:nvPr>
        </p:nvSpPr>
        <p:spPr>
          <a:xfrm>
            <a:off x="611188" y="642938"/>
            <a:ext cx="5541962" cy="565150"/>
          </a:xfrm>
        </p:spPr>
        <p:txBody>
          <a:bodyPr/>
          <a:lstStyle/>
          <a:p>
            <a:r>
              <a:rPr lang="en-GB" smtClean="0"/>
              <a:t>INTRODUCTION</a:t>
            </a:r>
          </a:p>
        </p:txBody>
      </p:sp>
      <p:sp>
        <p:nvSpPr>
          <p:cNvPr id="5124" name="Rectangle 7"/>
          <p:cNvSpPr>
            <a:spLocks noGrp="1" noChangeArrowheads="1"/>
          </p:cNvSpPr>
          <p:nvPr>
            <p:ph type="body" idx="1"/>
          </p:nvPr>
        </p:nvSpPr>
        <p:spPr>
          <a:xfrm>
            <a:off x="684213" y="1052513"/>
            <a:ext cx="7848600" cy="5113337"/>
          </a:xfrm>
        </p:spPr>
        <p:txBody>
          <a:bodyPr/>
          <a:lstStyle/>
          <a:p>
            <a:pPr>
              <a:lnSpc>
                <a:spcPct val="90000"/>
              </a:lnSpc>
              <a:buFontTx/>
              <a:buNone/>
            </a:pPr>
            <a:r>
              <a:rPr lang="en-GB" sz="1200" dirty="0" smtClean="0"/>
              <a:t>The materials presented here describe the development of an electricity scenario for the UK that will result in low emissions of greenhouse gases and other atmospheric pollutants because 85% of electricity is generated from renewable energy sources and 10% from combined heat and power (CHP) partly fuelled with biomass </a:t>
            </a:r>
            <a:r>
              <a:rPr lang="en-US" sz="1200" dirty="0" smtClean="0"/>
              <a:t>This system is one which might be put in place over the next 30-50 years. Critical to the design of electricity services scenarios, is the overall energy scenario context since this determines general demands, fuels availability and prices, and environmental requirements.</a:t>
            </a:r>
          </a:p>
          <a:p>
            <a:pPr>
              <a:lnSpc>
                <a:spcPct val="90000"/>
              </a:lnSpc>
              <a:buFontTx/>
              <a:buNone/>
            </a:pPr>
            <a:endParaRPr lang="en-GB" sz="1200" dirty="0" smtClean="0"/>
          </a:p>
          <a:p>
            <a:pPr>
              <a:lnSpc>
                <a:spcPct val="90000"/>
              </a:lnSpc>
              <a:buFontTx/>
              <a:buNone/>
            </a:pPr>
            <a:r>
              <a:rPr lang="en-GB" sz="1200" dirty="0" smtClean="0"/>
              <a:t>The remainder of this introduction describes some modelling and integrated planning issues.</a:t>
            </a:r>
          </a:p>
          <a:p>
            <a:pPr>
              <a:lnSpc>
                <a:spcPct val="90000"/>
              </a:lnSpc>
              <a:buFontTx/>
              <a:buNone/>
            </a:pPr>
            <a:endParaRPr lang="en-GB" sz="1200" dirty="0" smtClean="0"/>
          </a:p>
          <a:p>
            <a:pPr>
              <a:lnSpc>
                <a:spcPct val="90000"/>
              </a:lnSpc>
              <a:buFontTx/>
              <a:buNone/>
            </a:pPr>
            <a:r>
              <a:rPr lang="en-GB" sz="1200" dirty="0" smtClean="0"/>
              <a:t>Then material on the energy scenario context in which the electricity system would be embedded is presented.</a:t>
            </a:r>
          </a:p>
          <a:p>
            <a:pPr>
              <a:lnSpc>
                <a:spcPct val="90000"/>
              </a:lnSpc>
              <a:buFontTx/>
              <a:buNone/>
            </a:pPr>
            <a:endParaRPr lang="en-GB" sz="1200" b="1" dirty="0" smtClean="0"/>
          </a:p>
          <a:p>
            <a:pPr>
              <a:lnSpc>
                <a:spcPct val="90000"/>
              </a:lnSpc>
              <a:buFontTx/>
              <a:buNone/>
            </a:pPr>
            <a:r>
              <a:rPr lang="en-GB" sz="1200" dirty="0" smtClean="0"/>
              <a:t>Then the detailed development of the electricity scenario is described in these parts:</a:t>
            </a:r>
          </a:p>
          <a:p>
            <a:pPr lvl="1">
              <a:lnSpc>
                <a:spcPct val="90000"/>
              </a:lnSpc>
            </a:pPr>
            <a:r>
              <a:rPr lang="en-GB" sz="1200" dirty="0" smtClean="0"/>
              <a:t>the problem of energy demands and supplies in space and time is illustrated</a:t>
            </a:r>
          </a:p>
          <a:p>
            <a:pPr lvl="1">
              <a:lnSpc>
                <a:spcPct val="90000"/>
              </a:lnSpc>
            </a:pPr>
            <a:r>
              <a:rPr lang="en-GB" sz="1200" dirty="0" smtClean="0"/>
              <a:t>the components of electricity systems and the system design challenge</a:t>
            </a:r>
          </a:p>
          <a:p>
            <a:pPr lvl="1">
              <a:lnSpc>
                <a:spcPct val="90000"/>
              </a:lnSpc>
            </a:pPr>
            <a:r>
              <a:rPr lang="en-GB" sz="1200" dirty="0" smtClean="0"/>
              <a:t>the role of load management</a:t>
            </a:r>
          </a:p>
          <a:p>
            <a:pPr lvl="1">
              <a:lnSpc>
                <a:spcPct val="90000"/>
              </a:lnSpc>
            </a:pPr>
            <a:r>
              <a:rPr lang="en-GB" sz="1200" dirty="0" smtClean="0"/>
              <a:t>demand and variable supplies correlation</a:t>
            </a:r>
          </a:p>
          <a:p>
            <a:pPr lvl="1">
              <a:lnSpc>
                <a:spcPct val="90000"/>
              </a:lnSpc>
            </a:pPr>
            <a:r>
              <a:rPr lang="en-GB" sz="1200" dirty="0" smtClean="0"/>
              <a:t>the modelling and optimisation of the system to produce a least cost scenario</a:t>
            </a:r>
          </a:p>
          <a:p>
            <a:pPr lvl="1">
              <a:lnSpc>
                <a:spcPct val="90000"/>
              </a:lnSpc>
            </a:pPr>
            <a:r>
              <a:rPr lang="en-GB" sz="1200" dirty="0" smtClean="0"/>
              <a:t>discussion of the scenario</a:t>
            </a:r>
          </a:p>
          <a:p>
            <a:pPr lvl="1">
              <a:lnSpc>
                <a:spcPct val="90000"/>
              </a:lnSpc>
            </a:pPr>
            <a:r>
              <a:rPr lang="en-GB" sz="1200" dirty="0" smtClean="0"/>
              <a:t>consideration of other options and further scenario development</a:t>
            </a:r>
          </a:p>
          <a:p>
            <a:pPr lvl="1">
              <a:lnSpc>
                <a:spcPct val="90000"/>
              </a:lnSpc>
            </a:pPr>
            <a:endParaRPr lang="en-GB" sz="1200" dirty="0" smtClean="0"/>
          </a:p>
          <a:p>
            <a:pPr>
              <a:lnSpc>
                <a:spcPct val="90000"/>
              </a:lnSpc>
              <a:buFontTx/>
              <a:buNone/>
            </a:pPr>
            <a:r>
              <a:rPr lang="en-GB" sz="1200" dirty="0" smtClean="0"/>
              <a:t>An illustration of the potential for integrating the UK electricity system with Europe and beyond is then given.</a:t>
            </a:r>
          </a:p>
          <a:p>
            <a:pPr>
              <a:lnSpc>
                <a:spcPct val="90000"/>
              </a:lnSpc>
            </a:pPr>
            <a:endParaRPr lang="en-GB" sz="1200" dirty="0" smtClean="0"/>
          </a:p>
          <a:p>
            <a:pPr>
              <a:lnSpc>
                <a:spcPct val="90000"/>
              </a:lnSpc>
              <a:buFontTx/>
              <a:buNone/>
            </a:pPr>
            <a:r>
              <a:rPr lang="en-GB" sz="1200" dirty="0" smtClean="0"/>
              <a:t>Finally, a brief discussion of the issue of supply security is presented.</a:t>
            </a:r>
          </a:p>
          <a:p>
            <a:pPr>
              <a:lnSpc>
                <a:spcPct val="90000"/>
              </a:lnSpc>
              <a:buFontTx/>
              <a:buNone/>
            </a:pPr>
            <a:endParaRPr lang="en-GB" sz="1200" dirty="0" smtClean="0"/>
          </a:p>
          <a:p>
            <a:pPr>
              <a:lnSpc>
                <a:spcPct val="90000"/>
              </a:lnSpc>
              <a:buFontTx/>
              <a:buNone/>
            </a:pPr>
            <a:r>
              <a:rPr lang="en-GB" sz="1200" dirty="0" smtClean="0">
                <a:solidFill>
                  <a:srgbClr val="3AAE4B"/>
                </a:solidFill>
              </a:rPr>
              <a:t>Please note that slides with “animated” in the title are animated. The animations may take a few seconds to start, and they loop endlessly. Simply go to the next slide as normal when you have finished viewing.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AF7EE3A6-A684-4629-AE60-22D1B61A492E}" type="slidenum">
              <a:rPr lang="en-GB"/>
              <a:pPr algn="r"/>
              <a:t>30</a:t>
            </a:fld>
            <a:endParaRPr lang="en-GB"/>
          </a:p>
        </p:txBody>
      </p:sp>
      <p:sp>
        <p:nvSpPr>
          <p:cNvPr id="31747" name="Rectangle 2"/>
          <p:cNvSpPr>
            <a:spLocks noGrp="1" noChangeArrowheads="1"/>
          </p:cNvSpPr>
          <p:nvPr>
            <p:ph type="title"/>
          </p:nvPr>
        </p:nvSpPr>
        <p:spPr>
          <a:xfrm>
            <a:off x="684213" y="620713"/>
            <a:ext cx="5541962" cy="261937"/>
          </a:xfrm>
        </p:spPr>
        <p:txBody>
          <a:bodyPr/>
          <a:lstStyle/>
          <a:p>
            <a:r>
              <a:rPr lang="en-GB" sz="1400" smtClean="0"/>
              <a:t>Electricity : diurnal operation without load management</a:t>
            </a:r>
          </a:p>
        </p:txBody>
      </p:sp>
      <p:pic>
        <p:nvPicPr>
          <p:cNvPr id="31748" name="Picture 3"/>
          <p:cNvPicPr>
            <a:picLocks noChangeAspect="1" noChangeArrowheads="1"/>
          </p:cNvPicPr>
          <p:nvPr/>
        </p:nvPicPr>
        <p:blipFill>
          <a:blip r:embed="rId3" cstate="print"/>
          <a:srcRect/>
          <a:stretch>
            <a:fillRect/>
          </a:stretch>
        </p:blipFill>
        <p:spPr bwMode="auto">
          <a:xfrm>
            <a:off x="611188" y="981075"/>
            <a:ext cx="7848600" cy="553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8FCABF1-40FB-409E-82C8-78DABC6132B0}" type="slidenum">
              <a:rPr lang="en-GB"/>
              <a:pPr algn="r"/>
              <a:t>31</a:t>
            </a:fld>
            <a:endParaRPr lang="en-GB"/>
          </a:p>
        </p:txBody>
      </p:sp>
      <p:sp>
        <p:nvSpPr>
          <p:cNvPr id="32771" name="Rectangle 2"/>
          <p:cNvSpPr>
            <a:spLocks noGrp="1" noChangeArrowheads="1"/>
          </p:cNvSpPr>
          <p:nvPr>
            <p:ph type="title"/>
          </p:nvPr>
        </p:nvSpPr>
        <p:spPr>
          <a:xfrm>
            <a:off x="685800" y="609600"/>
            <a:ext cx="6478588" cy="442913"/>
          </a:xfrm>
        </p:spPr>
        <p:txBody>
          <a:bodyPr/>
          <a:lstStyle/>
          <a:p>
            <a:r>
              <a:rPr lang="en-GB" smtClean="0"/>
              <a:t>Electricity : </a:t>
            </a:r>
            <a:r>
              <a:rPr lang="en-GB" smtClean="0">
                <a:solidFill>
                  <a:srgbClr val="FF3300"/>
                </a:solidFill>
              </a:rPr>
              <a:t>animated</a:t>
            </a:r>
            <a:r>
              <a:rPr lang="en-GB" smtClean="0"/>
              <a:t> load management optimisation </a:t>
            </a:r>
          </a:p>
        </p:txBody>
      </p:sp>
      <p:pic>
        <p:nvPicPr>
          <p:cNvPr id="32772" name="Picture 3" descr="ELSRate2x"/>
          <p:cNvPicPr>
            <a:picLocks noChangeAspect="1" noChangeArrowheads="1" noCrop="1"/>
          </p:cNvPicPr>
          <p:nvPr/>
        </p:nvPicPr>
        <p:blipFill>
          <a:blip r:embed="rId3" cstate="print"/>
          <a:srcRect/>
          <a:stretch>
            <a:fillRect/>
          </a:stretch>
        </p:blipFill>
        <p:spPr bwMode="auto">
          <a:xfrm>
            <a:off x="611188" y="908050"/>
            <a:ext cx="7704137"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AD8EFA4F-B6FB-4A8E-AACC-06057A5AD1F6}" type="slidenum">
              <a:rPr lang="en-GB"/>
              <a:pPr algn="r"/>
              <a:t>32</a:t>
            </a:fld>
            <a:endParaRPr lang="en-GB"/>
          </a:p>
        </p:txBody>
      </p:sp>
      <p:sp>
        <p:nvSpPr>
          <p:cNvPr id="33795" name="Rectangle 2"/>
          <p:cNvSpPr>
            <a:spLocks noGrp="1" noChangeArrowheads="1"/>
          </p:cNvSpPr>
          <p:nvPr>
            <p:ph type="title"/>
          </p:nvPr>
        </p:nvSpPr>
        <p:spPr>
          <a:xfrm>
            <a:off x="684213" y="620713"/>
            <a:ext cx="5541962" cy="304800"/>
          </a:xfrm>
        </p:spPr>
        <p:txBody>
          <a:bodyPr/>
          <a:lstStyle/>
          <a:p>
            <a:r>
              <a:rPr lang="en-GB" smtClean="0"/>
              <a:t>Electricity : diurnal operation after load management</a:t>
            </a:r>
          </a:p>
        </p:txBody>
      </p:sp>
      <p:sp>
        <p:nvSpPr>
          <p:cNvPr id="33796" name="Rectangle 3"/>
          <p:cNvSpPr>
            <a:spLocks noGrp="1" noChangeArrowheads="1"/>
          </p:cNvSpPr>
          <p:nvPr>
            <p:ph type="body" idx="1"/>
          </p:nvPr>
        </p:nvSpPr>
        <p:spPr>
          <a:xfrm>
            <a:off x="611188" y="5013325"/>
            <a:ext cx="7772400" cy="801688"/>
          </a:xfrm>
        </p:spPr>
        <p:txBody>
          <a:bodyPr/>
          <a:lstStyle/>
          <a:p>
            <a:endParaRPr lang="en-GB" smtClean="0"/>
          </a:p>
        </p:txBody>
      </p:sp>
      <p:pic>
        <p:nvPicPr>
          <p:cNvPr id="33797" name="Picture 4"/>
          <p:cNvPicPr>
            <a:picLocks noChangeAspect="1" noChangeArrowheads="1"/>
          </p:cNvPicPr>
          <p:nvPr/>
        </p:nvPicPr>
        <p:blipFill>
          <a:blip r:embed="rId3" cstate="print"/>
          <a:srcRect/>
          <a:stretch>
            <a:fillRect/>
          </a:stretch>
        </p:blipFill>
        <p:spPr bwMode="auto">
          <a:xfrm>
            <a:off x="468313" y="981075"/>
            <a:ext cx="7991475" cy="541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22364F07-B6D6-4842-80F4-B3DECAA4A84B}" type="slidenum">
              <a:rPr lang="en-GB"/>
              <a:pPr algn="r"/>
              <a:t>33</a:t>
            </a:fld>
            <a:endParaRPr lang="en-GB"/>
          </a:p>
        </p:txBody>
      </p:sp>
      <p:sp>
        <p:nvSpPr>
          <p:cNvPr id="34819" name="Rectangle 2"/>
          <p:cNvSpPr>
            <a:spLocks noGrp="1" noChangeArrowheads="1"/>
          </p:cNvSpPr>
          <p:nvPr>
            <p:ph type="title"/>
          </p:nvPr>
        </p:nvSpPr>
        <p:spPr>
          <a:xfrm>
            <a:off x="684213" y="620713"/>
            <a:ext cx="8031162" cy="431800"/>
          </a:xfrm>
        </p:spPr>
        <p:txBody>
          <a:bodyPr/>
          <a:lstStyle/>
          <a:p>
            <a:r>
              <a:rPr lang="en-GB" smtClean="0">
                <a:solidFill>
                  <a:srgbClr val="24C461"/>
                </a:solidFill>
              </a:rPr>
              <a:t>EleServe</a:t>
            </a:r>
            <a:r>
              <a:rPr lang="en-GB" smtClean="0"/>
              <a:t> : matching demand to supply with load management</a:t>
            </a:r>
          </a:p>
        </p:txBody>
      </p:sp>
      <p:sp>
        <p:nvSpPr>
          <p:cNvPr id="34820" name="Rectangle 3"/>
          <p:cNvSpPr>
            <a:spLocks noGrp="1" noChangeArrowheads="1"/>
          </p:cNvSpPr>
          <p:nvPr>
            <p:ph type="body" idx="1"/>
          </p:nvPr>
        </p:nvSpPr>
        <p:spPr>
          <a:xfrm>
            <a:off x="827088" y="1052513"/>
            <a:ext cx="7632700" cy="5184775"/>
          </a:xfrm>
        </p:spPr>
        <p:txBody>
          <a:bodyPr/>
          <a:lstStyle/>
          <a:p>
            <a:pPr>
              <a:buFontTx/>
              <a:buNone/>
            </a:pPr>
            <a:endParaRPr lang="en-GB" sz="1200" smtClean="0"/>
          </a:p>
          <a:p>
            <a:pPr>
              <a:buFontTx/>
              <a:buNone/>
            </a:pPr>
            <a:r>
              <a:rPr lang="en-GB" sz="1200" smtClean="0"/>
              <a:t>The simulation with the </a:t>
            </a:r>
            <a:r>
              <a:rPr lang="en-GB" sz="1200" smtClean="0">
                <a:solidFill>
                  <a:srgbClr val="24C461"/>
                </a:solidFill>
              </a:rPr>
              <a:t>EleServe</a:t>
            </a:r>
            <a:r>
              <a:rPr lang="en-GB" sz="1200" smtClean="0"/>
              <a:t> model demonstrates how a variable electricity supply of about 50% of peak demand, using heat storage alone, can be absorbed such that the net demand met by optional generation is levelled.</a:t>
            </a:r>
          </a:p>
          <a:p>
            <a:pPr>
              <a:buFontTx/>
              <a:buNone/>
            </a:pPr>
            <a:endParaRPr lang="en-GB" sz="1200" smtClean="0"/>
          </a:p>
          <a:p>
            <a:pPr>
              <a:buFontTx/>
              <a:buNone/>
            </a:pPr>
            <a:r>
              <a:rPr lang="en-GB" sz="1200" smtClean="0"/>
              <a:t>This indicates that a large fraction of variable electricity supply can be absorbed into the electricity system without special measures other than the control of heat stores. This fraction might be extended if the potential for the manipulation of other demands were exploited.</a:t>
            </a:r>
          </a:p>
          <a:p>
            <a:pPr>
              <a:buFontTx/>
              <a:buNone/>
            </a:pPr>
            <a:endParaRPr lang="en-GB" sz="1200" smtClean="0"/>
          </a:p>
          <a:p>
            <a:pPr>
              <a:buFontTx/>
              <a:buNone/>
            </a:pPr>
            <a:r>
              <a:rPr lang="en-GB" sz="1200" smtClean="0"/>
              <a:t>The question then is how the bulk of supply requirement might be met with variable renewable and CHP generation.</a:t>
            </a:r>
          </a:p>
          <a:p>
            <a:pPr>
              <a:buFontTx/>
              <a:buNone/>
            </a:pPr>
            <a:endParaRPr lang="en-GB" sz="1200" smtClean="0"/>
          </a:p>
          <a:p>
            <a:pPr>
              <a:buFontTx/>
              <a:buNone/>
            </a:pPr>
            <a:endParaRPr lang="en-GB" sz="1200" smtClean="0"/>
          </a:p>
          <a:p>
            <a:endParaRPr lang="en-GB" sz="12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algn="ctr"/>
            <a:r>
              <a:rPr lang="en-GB" sz="2000" smtClean="0"/>
              <a:t>Future electricity demands </a:t>
            </a:r>
            <a:endParaRPr lang="en-US" sz="2000" smtClean="0"/>
          </a:p>
        </p:txBody>
      </p:sp>
      <p:sp>
        <p:nvSpPr>
          <p:cNvPr id="35844" name="Rectangle 3"/>
          <p:cNvSpPr>
            <a:spLocks noGrp="1" noChangeArrowheads="1"/>
          </p:cNvSpPr>
          <p:nvPr>
            <p:ph idx="1"/>
          </p:nvPr>
        </p:nvSpPr>
        <p:spPr/>
        <p:txBody>
          <a:bodyPr/>
          <a:lstStyle/>
          <a:p>
            <a:pPr>
              <a:lnSpc>
                <a:spcPct val="90000"/>
              </a:lnSpc>
              <a:buFontTx/>
              <a:buNone/>
            </a:pPr>
            <a:r>
              <a:rPr lang="en-US" sz="1200" smtClean="0"/>
              <a:t>Future electricity service demands depend on the scenario context.</a:t>
            </a:r>
          </a:p>
          <a:p>
            <a:pPr>
              <a:lnSpc>
                <a:spcPct val="90000"/>
              </a:lnSpc>
            </a:pPr>
            <a:r>
              <a:rPr lang="en-US" sz="1200" smtClean="0"/>
              <a:t>The demands for electricity for electricity-specific services that can use no other fuel (computers, communications, lighting, some motive power...) will generally decrease because efficiency gains will be larger than growth factors such as population.</a:t>
            </a:r>
          </a:p>
          <a:p>
            <a:pPr>
              <a:lnSpc>
                <a:spcPct val="90000"/>
              </a:lnSpc>
            </a:pPr>
            <a:r>
              <a:rPr lang="en-US" sz="1200" smtClean="0"/>
              <a:t>The usage of electricity for heating depends on the relative availability and prices of other fuels that can perform this function.</a:t>
            </a:r>
          </a:p>
          <a:p>
            <a:pPr>
              <a:lnSpc>
                <a:spcPct val="90000"/>
              </a:lnSpc>
            </a:pPr>
            <a:r>
              <a:rPr lang="en-US" sz="1200" smtClean="0"/>
              <a:t>The replacement of liquid fossil fuels is perhaps the most difficult problem to solve . Electric vehicles are assumed to make large inroads into the car and light haulage markets. Vehicles are mostly in use during times of high electricity demand, and so their batteries would be predominantly charged at off-peak times thus reducing the diurnal variation in total electricity demand.</a:t>
            </a:r>
          </a:p>
          <a:p>
            <a:pPr>
              <a:lnSpc>
                <a:spcPct val="90000"/>
              </a:lnSpc>
              <a:buFontTx/>
              <a:buNone/>
            </a:pPr>
            <a:endParaRPr lang="en-US" sz="1200" smtClean="0"/>
          </a:p>
          <a:p>
            <a:pPr>
              <a:lnSpc>
                <a:spcPct val="90000"/>
              </a:lnSpc>
              <a:buFontTx/>
              <a:buNone/>
            </a:pPr>
            <a:r>
              <a:rPr lang="en-US" sz="1200" smtClean="0"/>
              <a:t>Electricity service demands are divided into six categories, each with different weather dependencies, use patterns and service storability.</a:t>
            </a:r>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r>
              <a:rPr lang="en-US" sz="1200" smtClean="0"/>
              <a:t>The use of electricity for making fuels such as hydrogen is currently excluded from the scenario even though it acts as storage and can replace some fossil liquid fuels. This is because such fuel manufacture is inefficient and should therefore be avoided if possible. </a:t>
            </a:r>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a:p>
            <a:pPr>
              <a:lnSpc>
                <a:spcPct val="90000"/>
              </a:lnSpc>
              <a:buFontTx/>
              <a:buNone/>
            </a:pPr>
            <a:endParaRPr lang="en-US" sz="1200" smtClean="0"/>
          </a:p>
        </p:txBody>
      </p:sp>
      <p:sp>
        <p:nvSpPr>
          <p:cNvPr id="35842" name="Slide Number Placeholder 4"/>
          <p:cNvSpPr>
            <a:spLocks noGrp="1"/>
          </p:cNvSpPr>
          <p:nvPr>
            <p:ph type="sldNum" sz="quarter" idx="12"/>
          </p:nvPr>
        </p:nvSpPr>
        <p:spPr bwMode="auto">
          <a:prstGeom prst="rect">
            <a:avLst/>
          </a:prstGeom>
          <a:noFill/>
          <a:ln>
            <a:miter lim="800000"/>
            <a:headEnd/>
            <a:tailEnd/>
          </a:ln>
        </p:spPr>
        <p:txBody>
          <a:bodyPr/>
          <a:lstStyle/>
          <a:p>
            <a:pPr algn="r"/>
            <a:fld id="{821EF704-0DAE-42B0-A0C6-098DCD01AF1A}" type="slidenum">
              <a:rPr lang="en-GB"/>
              <a:pPr algn="r"/>
              <a:t>34</a:t>
            </a:fld>
            <a:endParaRPr lang="en-GB"/>
          </a:p>
        </p:txBody>
      </p:sp>
      <p:pic>
        <p:nvPicPr>
          <p:cNvPr id="35845" name="Picture 7"/>
          <p:cNvPicPr>
            <a:picLocks noChangeAspect="1" noChangeArrowheads="1"/>
          </p:cNvPicPr>
          <p:nvPr/>
        </p:nvPicPr>
        <p:blipFill>
          <a:blip r:embed="rId3" cstate="print"/>
          <a:srcRect/>
          <a:stretch>
            <a:fillRect/>
          </a:stretch>
        </p:blipFill>
        <p:spPr bwMode="auto">
          <a:xfrm>
            <a:off x="1619250" y="3500438"/>
            <a:ext cx="5422900" cy="21732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EBE542E7-E693-498E-B640-94A69E8FFBB8}" type="slidenum">
              <a:rPr lang="en-GB"/>
              <a:pPr algn="r"/>
              <a:t>35</a:t>
            </a:fld>
            <a:endParaRPr lang="en-GB"/>
          </a:p>
        </p:txBody>
      </p:sp>
      <p:sp>
        <p:nvSpPr>
          <p:cNvPr id="36867" name="Rectangle 2"/>
          <p:cNvSpPr>
            <a:spLocks noGrp="1" noChangeArrowheads="1"/>
          </p:cNvSpPr>
          <p:nvPr>
            <p:ph type="title"/>
          </p:nvPr>
        </p:nvSpPr>
        <p:spPr/>
        <p:txBody>
          <a:bodyPr/>
          <a:lstStyle/>
          <a:p>
            <a:pPr algn="ctr"/>
            <a:r>
              <a:rPr lang="en-GB" sz="2000" smtClean="0"/>
              <a:t>Demand: electric vehicles</a:t>
            </a:r>
            <a:endParaRPr lang="en-US" sz="2000" smtClean="0"/>
          </a:p>
        </p:txBody>
      </p:sp>
      <p:sp>
        <p:nvSpPr>
          <p:cNvPr id="36868" name="Rectangle 3"/>
          <p:cNvSpPr>
            <a:spLocks noGrp="1" noChangeArrowheads="1"/>
          </p:cNvSpPr>
          <p:nvPr>
            <p:ph type="body" sz="half" idx="1"/>
          </p:nvPr>
        </p:nvSpPr>
        <p:spPr>
          <a:xfrm>
            <a:off x="755650" y="1052513"/>
            <a:ext cx="7559675" cy="4968875"/>
          </a:xfrm>
        </p:spPr>
        <p:txBody>
          <a:bodyPr/>
          <a:lstStyle/>
          <a:p>
            <a:pPr>
              <a:buFontTx/>
              <a:buNone/>
            </a:pPr>
            <a:endParaRPr lang="en-US" sz="1400" smtClean="0"/>
          </a:p>
          <a:p>
            <a:pPr>
              <a:buFontTx/>
              <a:buNone/>
            </a:pPr>
            <a:endParaRPr lang="en-US" sz="1400" smtClean="0"/>
          </a:p>
        </p:txBody>
      </p:sp>
      <p:sp>
        <p:nvSpPr>
          <p:cNvPr id="36869" name="Rectangle 4"/>
          <p:cNvSpPr>
            <a:spLocks noChangeArrowheads="1"/>
          </p:cNvSpPr>
          <p:nvPr/>
        </p:nvSpPr>
        <p:spPr bwMode="auto">
          <a:xfrm>
            <a:off x="571500" y="1428750"/>
            <a:ext cx="8064500" cy="5113338"/>
          </a:xfrm>
          <a:prstGeom prst="rect">
            <a:avLst/>
          </a:prstGeom>
          <a:noFill/>
          <a:ln w="9525">
            <a:noFill/>
            <a:miter lim="800000"/>
            <a:headEnd/>
            <a:tailEnd/>
          </a:ln>
        </p:spPr>
        <p:txBody>
          <a:bodyPr/>
          <a:lstStyle/>
          <a:p>
            <a:pPr marL="342900" indent="-342900">
              <a:spcBef>
                <a:spcPct val="20000"/>
              </a:spcBef>
            </a:pPr>
            <a:r>
              <a:rPr lang="en-US" sz="1200"/>
              <a:t>Currently UK road vehicles consume about 42 million tonnes of oil, equivalent to 490 TWh. If half of this is replaced by oil in electric vehicles (EVs) or hybrid electric vehicles (HEVs) using electricity and a liquid or gaseous fuel which require 15% of the energy of petrol cars per mile, because of more efficient bodies and motors, then the electricity demand of EVs would be about 37 TWh.</a:t>
            </a:r>
          </a:p>
          <a:p>
            <a:pPr marL="342900" indent="-342900">
              <a:spcBef>
                <a:spcPct val="20000"/>
              </a:spcBef>
            </a:pPr>
            <a:r>
              <a:rPr lang="en-US" sz="1200"/>
              <a:t>Electric vehicles such as trams or trolley-buses draw energy whenever required but they are restricted to routes with power provided by rails or  overhead wires. Presently there are no economic and practical means for providing power in a more flexible way to cars in use, consequently electric cars have to store energy in batteries. The performance in terms of the range and speed of EVs and HELVs is improving steadily such that EVs can meet large fraction of typical car duties; the range of many current electric cars is 100-200 miles and would need to be recharged every five days or so, on average. A major difficulty with EVs is recharging them. At present, car mounted photovoltaic collectors are too expensive and would provide inadequate energy, particularly in winter, although they may eventually provide some of the energy required.</a:t>
            </a:r>
          </a:p>
          <a:p>
            <a:pPr marL="342900" indent="-342900">
              <a:spcBef>
                <a:spcPct val="20000"/>
              </a:spcBef>
            </a:pPr>
            <a:endParaRPr lang="en-US" sz="1200"/>
          </a:p>
          <a:p>
            <a:pPr marL="342900" indent="-342900">
              <a:spcBef>
                <a:spcPct val="20000"/>
              </a:spcBef>
            </a:pPr>
            <a:r>
              <a:rPr lang="en-US" sz="1200"/>
              <a:t>Currently the most practical EV refuelling options are:</a:t>
            </a:r>
          </a:p>
          <a:p>
            <a:pPr marL="742950" lvl="1" indent="-285750">
              <a:spcBef>
                <a:spcPct val="20000"/>
              </a:spcBef>
              <a:buFontTx/>
              <a:buChar char="–"/>
            </a:pPr>
            <a:r>
              <a:rPr lang="en-US" sz="1200"/>
              <a:t>Charging the batteries within vehicles. The EVs then have to be connected to the grid and, at present, this can only be done practically when the car is parked. The problem then is providing a safe, secure and convenient grid connection. This may not be too hard at a work car park, or domestic garage, but many cars are parked in the street because houses have no off-road parking.</a:t>
            </a:r>
          </a:p>
          <a:p>
            <a:pPr marL="742950" lvl="1" indent="-285750">
              <a:spcBef>
                <a:spcPct val="20000"/>
              </a:spcBef>
              <a:buFontTx/>
              <a:buChar char="–"/>
            </a:pPr>
            <a:r>
              <a:rPr lang="en-US" sz="1200"/>
              <a:t>Charging the batteries or electrolytes at a garage. In this case charging is of batteries outside of EVs and therefore the EVs can be is use; but battery capacity in addition to that in EVs is required.</a:t>
            </a:r>
          </a:p>
          <a:p>
            <a:pPr marL="742950" lvl="1" indent="-285750">
              <a:spcBef>
                <a:spcPct val="20000"/>
              </a:spcBef>
              <a:buFontTx/>
              <a:buChar char="–"/>
            </a:pPr>
            <a:r>
              <a:rPr lang="en-US" sz="1200"/>
              <a:t>Charging HELV batteries within vehicles using the conventional motor.</a:t>
            </a:r>
          </a:p>
          <a:p>
            <a:pPr marL="342900" indent="-342900">
              <a:spcBef>
                <a:spcPct val="20000"/>
              </a:spcBef>
            </a:pPr>
            <a:endParaRPr lang="en-US" sz="1200"/>
          </a:p>
          <a:p>
            <a:pPr marL="742950" lvl="1" indent="-285750">
              <a:spcBef>
                <a:spcPct val="20000"/>
              </a:spcBef>
              <a:buFontTx/>
              <a:buChar char="–"/>
            </a:pPr>
            <a:endParaRPr lang="en-US" sz="1200"/>
          </a:p>
          <a:p>
            <a:pPr marL="342900" indent="-342900">
              <a:spcBef>
                <a:spcPct val="20000"/>
              </a:spcBef>
            </a:pPr>
            <a:endParaRPr lang="en-US" sz="1200"/>
          </a:p>
          <a:p>
            <a:pPr marL="742950" lvl="1" indent="-285750">
              <a:spcBef>
                <a:spcPct val="20000"/>
              </a:spcBef>
            </a:pPr>
            <a:r>
              <a:rPr lang="en-US" sz="1200"/>
              <a:t>	</a:t>
            </a:r>
          </a:p>
          <a:p>
            <a:pPr marL="742950" lvl="1" indent="-285750">
              <a:spcBef>
                <a:spcPct val="20000"/>
              </a:spcBef>
            </a:pPr>
            <a:r>
              <a:rPr lang="en-US" sz="1200"/>
              <a:t>	</a:t>
            </a:r>
          </a:p>
          <a:p>
            <a:pPr marL="742950" lvl="1" indent="-285750">
              <a:spcBef>
                <a:spcPct val="20000"/>
              </a:spcBef>
              <a:buFontTx/>
              <a:buChar char="–"/>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B3D80AE2-10B8-4437-8431-61CECA90C722}" type="slidenum">
              <a:rPr lang="en-GB"/>
              <a:pPr algn="r"/>
              <a:t>36</a:t>
            </a:fld>
            <a:endParaRPr lang="en-GB"/>
          </a:p>
        </p:txBody>
      </p:sp>
      <p:sp>
        <p:nvSpPr>
          <p:cNvPr id="37891" name="Rectangle 2"/>
          <p:cNvSpPr>
            <a:spLocks noGrp="1" noChangeArrowheads="1"/>
          </p:cNvSpPr>
          <p:nvPr>
            <p:ph type="title"/>
          </p:nvPr>
        </p:nvSpPr>
        <p:spPr/>
        <p:txBody>
          <a:bodyPr/>
          <a:lstStyle/>
          <a:p>
            <a:r>
              <a:rPr lang="en-GB" sz="2000" smtClean="0"/>
              <a:t>Further analysis: electric vehicles</a:t>
            </a:r>
            <a:endParaRPr lang="en-US" sz="2000" smtClean="0"/>
          </a:p>
        </p:txBody>
      </p:sp>
      <p:sp>
        <p:nvSpPr>
          <p:cNvPr id="37892" name="Rectangle 3"/>
          <p:cNvSpPr>
            <a:spLocks noGrp="1" noChangeArrowheads="1"/>
          </p:cNvSpPr>
          <p:nvPr>
            <p:ph type="body" sz="half" idx="1"/>
          </p:nvPr>
        </p:nvSpPr>
        <p:spPr>
          <a:xfrm>
            <a:off x="714375" y="1000125"/>
            <a:ext cx="7559675" cy="4968875"/>
          </a:xfrm>
        </p:spPr>
        <p:txBody>
          <a:bodyPr/>
          <a:lstStyle/>
          <a:p>
            <a:pPr>
              <a:buFontTx/>
              <a:buNone/>
            </a:pPr>
            <a:endParaRPr lang="en-US" sz="1400" smtClean="0"/>
          </a:p>
          <a:p>
            <a:pPr>
              <a:buFontTx/>
              <a:buNone/>
            </a:pPr>
            <a:endParaRPr lang="en-US" sz="1400" smtClean="0"/>
          </a:p>
        </p:txBody>
      </p:sp>
      <p:sp>
        <p:nvSpPr>
          <p:cNvPr id="37893" name="Rectangle 4"/>
          <p:cNvSpPr>
            <a:spLocks noChangeArrowheads="1"/>
          </p:cNvSpPr>
          <p:nvPr/>
        </p:nvSpPr>
        <p:spPr bwMode="auto">
          <a:xfrm>
            <a:off x="611188" y="1500188"/>
            <a:ext cx="7993062" cy="2360612"/>
          </a:xfrm>
          <a:prstGeom prst="rect">
            <a:avLst/>
          </a:prstGeom>
          <a:noFill/>
          <a:ln w="9525">
            <a:noFill/>
            <a:miter lim="800000"/>
            <a:headEnd/>
            <a:tailEnd/>
          </a:ln>
        </p:spPr>
        <p:txBody>
          <a:bodyPr/>
          <a:lstStyle/>
          <a:p>
            <a:pPr marL="342900" indent="-342900">
              <a:spcBef>
                <a:spcPct val="20000"/>
              </a:spcBef>
            </a:pPr>
            <a:r>
              <a:rPr lang="en-US" sz="1200"/>
              <a:t>The logistics and economics of these options are complex to explore, especially with HELVs, and the best compromise might be some combination of the refuelling options.</a:t>
            </a:r>
          </a:p>
          <a:p>
            <a:pPr marL="342900" indent="-342900">
              <a:spcBef>
                <a:spcPct val="20000"/>
              </a:spcBef>
            </a:pPr>
            <a:endParaRPr lang="en-US" sz="1200"/>
          </a:p>
          <a:p>
            <a:pPr marL="342900" indent="-342900">
              <a:spcBef>
                <a:spcPct val="20000"/>
              </a:spcBef>
            </a:pPr>
            <a:r>
              <a:rPr lang="en-US" sz="1200"/>
              <a:t>If hydrogen were to be competitive with electricity on economic or technical grounds, it would make little difference to the optimisation since, from the electricity system ‘viewpoint’, hydrogen in fuel cells is more or less indistinguishable from electricity storage in batteries.</a:t>
            </a:r>
          </a:p>
          <a:p>
            <a:pPr marL="342900" indent="-342900">
              <a:spcBef>
                <a:spcPct val="20000"/>
              </a:spcBef>
            </a:pPr>
            <a:endParaRPr lang="en-US" sz="1200"/>
          </a:p>
          <a:p>
            <a:pPr marL="342900" indent="-342900">
              <a:spcBef>
                <a:spcPct val="20000"/>
              </a:spcBef>
            </a:pPr>
            <a:r>
              <a:rPr lang="en-US" sz="1200"/>
              <a:t>Currently, in </a:t>
            </a:r>
            <a:r>
              <a:rPr lang="en-US" sz="1200">
                <a:solidFill>
                  <a:srgbClr val="3AAE4B"/>
                </a:solidFill>
              </a:rPr>
              <a:t>Green Light</a:t>
            </a:r>
            <a:r>
              <a:rPr lang="en-US" sz="1200"/>
              <a:t> it is simply assumed that the diurnal pattern of electric vehicle (EV) use reflects typical car traffic pattern, and that the demand for battery charging is the mirror image of this; EVs are connected for charging when they are not in use.</a:t>
            </a:r>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p:txBody>
      </p:sp>
      <p:pic>
        <p:nvPicPr>
          <p:cNvPr id="37894" name="Picture 5"/>
          <p:cNvPicPr>
            <a:picLocks noChangeAspect="1" noChangeArrowheads="1"/>
          </p:cNvPicPr>
          <p:nvPr/>
        </p:nvPicPr>
        <p:blipFill>
          <a:blip r:embed="rId3" cstate="print"/>
          <a:srcRect/>
          <a:stretch>
            <a:fillRect/>
          </a:stretch>
        </p:blipFill>
        <p:spPr bwMode="auto">
          <a:xfrm>
            <a:off x="2143125" y="3857625"/>
            <a:ext cx="3714750" cy="24003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GB" sz="2000" smtClean="0"/>
              <a:t>Demand and supply correlation: general considerations</a:t>
            </a:r>
            <a:endParaRPr lang="en-US" sz="2000" smtClean="0"/>
          </a:p>
        </p:txBody>
      </p:sp>
      <p:sp>
        <p:nvSpPr>
          <p:cNvPr id="38916" name="Rectangle 3"/>
          <p:cNvSpPr>
            <a:spLocks noGrp="1" noChangeArrowheads="1"/>
          </p:cNvSpPr>
          <p:nvPr>
            <p:ph idx="1"/>
          </p:nvPr>
        </p:nvSpPr>
        <p:spPr>
          <a:xfrm>
            <a:off x="428596" y="1214422"/>
            <a:ext cx="3786214" cy="4697427"/>
          </a:xfrm>
        </p:spPr>
        <p:txBody>
          <a:bodyPr/>
          <a:lstStyle/>
          <a:p>
            <a:pPr>
              <a:lnSpc>
                <a:spcPct val="90000"/>
              </a:lnSpc>
              <a:buFontTx/>
              <a:buNone/>
            </a:pPr>
            <a:r>
              <a:rPr lang="en-GB" sz="1200" dirty="0" smtClean="0"/>
              <a:t>The planning of electricity supply should include detailed demand analysis, because:</a:t>
            </a:r>
          </a:p>
          <a:p>
            <a:pPr>
              <a:lnSpc>
                <a:spcPct val="90000"/>
              </a:lnSpc>
            </a:pPr>
            <a:r>
              <a:rPr lang="en-GB" sz="1200" dirty="0" smtClean="0"/>
              <a:t>Weather variables are correlated</a:t>
            </a:r>
          </a:p>
          <a:p>
            <a:pPr>
              <a:lnSpc>
                <a:spcPct val="90000"/>
              </a:lnSpc>
            </a:pPr>
            <a:r>
              <a:rPr lang="en-GB" sz="1200" dirty="0" smtClean="0"/>
              <a:t>Energy demands vary with time because of social activity patterns and weather</a:t>
            </a:r>
          </a:p>
          <a:p>
            <a:pPr>
              <a:lnSpc>
                <a:spcPct val="90000"/>
              </a:lnSpc>
            </a:pPr>
            <a:r>
              <a:rPr lang="en-GB" sz="1200" dirty="0" smtClean="0"/>
              <a:t>Renewable energy supply is weather dependent.</a:t>
            </a:r>
          </a:p>
          <a:p>
            <a:pPr>
              <a:lnSpc>
                <a:spcPct val="90000"/>
              </a:lnSpc>
              <a:buFontTx/>
              <a:buNone/>
            </a:pPr>
            <a:endParaRPr lang="en-GB" sz="1200" dirty="0" smtClean="0"/>
          </a:p>
          <a:p>
            <a:pPr>
              <a:lnSpc>
                <a:spcPct val="90000"/>
              </a:lnSpc>
              <a:buFontTx/>
              <a:buNone/>
            </a:pPr>
            <a:r>
              <a:rPr lang="en-GB" sz="1200" dirty="0" smtClean="0"/>
              <a:t>The firm capacity of </a:t>
            </a:r>
            <a:r>
              <a:rPr lang="en-GB" sz="1200" dirty="0" err="1" smtClean="0"/>
              <a:t>renewables</a:t>
            </a:r>
            <a:r>
              <a:rPr lang="en-GB" sz="1200" dirty="0" smtClean="0"/>
              <a:t> is that amount of switchable (biomass/fossil/nuclear) capacity that doesn’t have to be built to meet demands with a certain probability. The firm capacity of a renewable depends on the correlated variations in demands and that renewable supply, and the variations in some demands depend on the same weather parameters as the outputs from some </a:t>
            </a:r>
            <a:r>
              <a:rPr lang="en-GB" sz="1200" dirty="0" err="1" smtClean="0"/>
              <a:t>renewables</a:t>
            </a:r>
            <a:r>
              <a:rPr lang="en-GB" sz="1200" dirty="0" smtClean="0"/>
              <a:t>.</a:t>
            </a:r>
          </a:p>
          <a:p>
            <a:pPr>
              <a:lnSpc>
                <a:spcPct val="90000"/>
              </a:lnSpc>
              <a:buFontTx/>
              <a:buNone/>
            </a:pPr>
            <a:endParaRPr lang="en-GB" sz="1200" dirty="0" smtClean="0"/>
          </a:p>
          <a:p>
            <a:pPr>
              <a:lnSpc>
                <a:spcPct val="90000"/>
              </a:lnSpc>
              <a:buFontTx/>
              <a:buNone/>
            </a:pPr>
            <a:r>
              <a:rPr lang="en-GB" sz="1200" dirty="0" smtClean="0"/>
              <a:t>To illustrate:</a:t>
            </a:r>
          </a:p>
          <a:p>
            <a:pPr>
              <a:lnSpc>
                <a:spcPct val="90000"/>
              </a:lnSpc>
            </a:pPr>
            <a:r>
              <a:rPr lang="en-GB" sz="1200" dirty="0" smtClean="0"/>
              <a:t>if solar PV were to meet space heating demand, its firm capacity would probably be close to 0%; if it were to meet air-conditioning demand it might be 50% as large A/C loads occur at times of high </a:t>
            </a:r>
            <a:r>
              <a:rPr lang="en-GB" sz="1200" dirty="0" err="1" smtClean="0"/>
              <a:t>insolation</a:t>
            </a:r>
            <a:r>
              <a:rPr lang="en-GB" sz="1200" dirty="0" smtClean="0"/>
              <a:t>. </a:t>
            </a:r>
          </a:p>
          <a:p>
            <a:pPr>
              <a:lnSpc>
                <a:spcPct val="90000"/>
              </a:lnSpc>
            </a:pPr>
            <a:r>
              <a:rPr lang="en-GB" sz="1200" dirty="0" smtClean="0"/>
              <a:t>a significant fraction of space heating is positively correlated to wind speed and wind power, because it increases ventilation losses; whereas A/C load is negatively correlated with wind.</a:t>
            </a:r>
          </a:p>
          <a:p>
            <a:pPr>
              <a:lnSpc>
                <a:spcPct val="90000"/>
              </a:lnSpc>
              <a:buFontTx/>
              <a:buNone/>
            </a:pPr>
            <a:endParaRPr lang="en-US" sz="1200" dirty="0" smtClean="0"/>
          </a:p>
        </p:txBody>
      </p:sp>
      <p:sp>
        <p:nvSpPr>
          <p:cNvPr id="38914" name="Slide Number Placeholder 4"/>
          <p:cNvSpPr>
            <a:spLocks noGrp="1"/>
          </p:cNvSpPr>
          <p:nvPr>
            <p:ph type="sldNum" sz="quarter" idx="12"/>
          </p:nvPr>
        </p:nvSpPr>
        <p:spPr bwMode="auto">
          <a:prstGeom prst="rect">
            <a:avLst/>
          </a:prstGeom>
          <a:noFill/>
          <a:ln>
            <a:miter lim="800000"/>
            <a:headEnd/>
            <a:tailEnd/>
          </a:ln>
        </p:spPr>
        <p:txBody>
          <a:bodyPr/>
          <a:lstStyle/>
          <a:p>
            <a:pPr algn="r"/>
            <a:fld id="{688720E6-AC86-41A6-89BB-2D61765D28DF}" type="slidenum">
              <a:rPr lang="en-GB"/>
              <a:pPr algn="r"/>
              <a:t>37</a:t>
            </a:fld>
            <a:endParaRPr lang="en-GB"/>
          </a:p>
        </p:txBody>
      </p:sp>
      <p:pic>
        <p:nvPicPr>
          <p:cNvPr id="38917" name="Picture 4"/>
          <p:cNvPicPr>
            <a:picLocks noChangeAspect="1" noChangeArrowheads="1"/>
          </p:cNvPicPr>
          <p:nvPr/>
        </p:nvPicPr>
        <p:blipFill>
          <a:blip r:embed="rId3" cstate="print"/>
          <a:srcRect/>
          <a:stretch>
            <a:fillRect/>
          </a:stretch>
        </p:blipFill>
        <p:spPr bwMode="auto">
          <a:xfrm>
            <a:off x="4500563" y="2643188"/>
            <a:ext cx="4425950" cy="2603500"/>
          </a:xfrm>
          <a:prstGeom prst="rect">
            <a:avLst/>
          </a:prstGeom>
          <a:noFill/>
          <a:ln w="6350" algn="ctr">
            <a:solidFill>
              <a:schemeClr val="tx1"/>
            </a:solidFill>
            <a:miter lim="800000"/>
            <a:headEnd/>
            <a:tailEnd/>
          </a:ln>
        </p:spPr>
      </p:pic>
      <p:sp>
        <p:nvSpPr>
          <p:cNvPr id="38918" name="Rectangle 5"/>
          <p:cNvSpPr>
            <a:spLocks noChangeArrowheads="1"/>
          </p:cNvSpPr>
          <p:nvPr/>
        </p:nvSpPr>
        <p:spPr bwMode="auto">
          <a:xfrm>
            <a:off x="4427538" y="1268413"/>
            <a:ext cx="4392612" cy="1231900"/>
          </a:xfrm>
          <a:prstGeom prst="rect">
            <a:avLst/>
          </a:prstGeom>
          <a:noFill/>
          <a:ln w="9525">
            <a:solidFill>
              <a:schemeClr val="tx1"/>
            </a:solidFill>
            <a:miter lim="800000"/>
            <a:headEnd/>
            <a:tailEnd/>
          </a:ln>
        </p:spPr>
        <p:txBody>
          <a:bodyPr/>
          <a:lstStyle/>
          <a:p>
            <a:pPr marL="342900" indent="-342900">
              <a:spcBef>
                <a:spcPct val="20000"/>
              </a:spcBef>
            </a:pPr>
            <a:r>
              <a:rPr lang="en-GB" sz="1200"/>
              <a:t>The table summarises these relationships, where ‘+’ means an increase of demand or supply flow with weather parameter. Note that the locations of demand and supply have to be accounted for; in general, the greater their separation, the less correlation between weather parameters.</a:t>
            </a:r>
            <a:endParaRPr lang="en-US" sz="1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BF964A2-69CB-45F5-8D5E-300308147C46}" type="slidenum">
              <a:rPr lang="en-GB"/>
              <a:pPr algn="r"/>
              <a:t>38</a:t>
            </a:fld>
            <a:endParaRPr lang="en-GB"/>
          </a:p>
        </p:txBody>
      </p:sp>
      <p:sp>
        <p:nvSpPr>
          <p:cNvPr id="39939" name="Rectangle 2"/>
          <p:cNvSpPr>
            <a:spLocks noGrp="1" noChangeArrowheads="1"/>
          </p:cNvSpPr>
          <p:nvPr>
            <p:ph type="title"/>
          </p:nvPr>
        </p:nvSpPr>
        <p:spPr/>
        <p:txBody>
          <a:bodyPr/>
          <a:lstStyle/>
          <a:p>
            <a:r>
              <a:rPr lang="en-GB" sz="1400" smtClean="0"/>
              <a:t>Demand and supply correlation : example; building heat loss and wind</a:t>
            </a:r>
            <a:endParaRPr lang="en-US" sz="1400" smtClean="0"/>
          </a:p>
        </p:txBody>
      </p:sp>
      <p:sp>
        <p:nvSpPr>
          <p:cNvPr id="39940" name="Rectangle 3"/>
          <p:cNvSpPr>
            <a:spLocks noGrp="1" noChangeArrowheads="1"/>
          </p:cNvSpPr>
          <p:nvPr>
            <p:ph type="body" sz="half" idx="1"/>
          </p:nvPr>
        </p:nvSpPr>
        <p:spPr>
          <a:xfrm>
            <a:off x="827088" y="1285875"/>
            <a:ext cx="7559675" cy="2935288"/>
          </a:xfrm>
        </p:spPr>
        <p:txBody>
          <a:bodyPr/>
          <a:lstStyle/>
          <a:p>
            <a:pPr>
              <a:buFontTx/>
              <a:buNone/>
            </a:pPr>
            <a:r>
              <a:rPr lang="en-US" sz="1200" smtClean="0"/>
              <a:t>The heat loss factors (W/C) from buildings due to ventilation and convection increase with wind speed. The chart illustrates these changes in a well insulated house, along with wind power, which increases as the cube of wind speed within the aerogenerator operating range. Assuming 10 M houses with temperature difference (internal-ambient) of 10 C, then the total heat loss from these houses rises from 13 GW to 16 GW as wind speed increases from 0 to 10 m/s. Note this ignores time lags due to building thermal mass and difference in demand and supply location,</a:t>
            </a:r>
          </a:p>
          <a:p>
            <a:pPr>
              <a:buFontTx/>
              <a:buNone/>
            </a:pPr>
            <a:endParaRPr lang="en-US" sz="1200" smtClean="0"/>
          </a:p>
        </p:txBody>
      </p:sp>
      <p:pic>
        <p:nvPicPr>
          <p:cNvPr id="39941" name="Picture 4"/>
          <p:cNvPicPr>
            <a:picLocks noChangeAspect="1" noChangeArrowheads="1"/>
          </p:cNvPicPr>
          <p:nvPr/>
        </p:nvPicPr>
        <p:blipFill>
          <a:blip r:embed="rId3" cstate="print"/>
          <a:srcRect/>
          <a:stretch>
            <a:fillRect/>
          </a:stretch>
        </p:blipFill>
        <p:spPr bwMode="auto">
          <a:xfrm>
            <a:off x="1643063" y="2643188"/>
            <a:ext cx="5761037" cy="35798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algn="ctr"/>
            <a:r>
              <a:rPr lang="en-GB" sz="2000" smtClean="0"/>
              <a:t>Renewable electricity sources</a:t>
            </a:r>
            <a:endParaRPr lang="en-US" sz="2000" smtClean="0"/>
          </a:p>
        </p:txBody>
      </p:sp>
      <p:sp>
        <p:nvSpPr>
          <p:cNvPr id="40964" name="Rectangle 3"/>
          <p:cNvSpPr>
            <a:spLocks noGrp="1" noChangeArrowheads="1"/>
          </p:cNvSpPr>
          <p:nvPr>
            <p:ph idx="1"/>
          </p:nvPr>
        </p:nvSpPr>
        <p:spPr/>
        <p:txBody>
          <a:bodyPr/>
          <a:lstStyle/>
          <a:p>
            <a:pPr>
              <a:buFontTx/>
              <a:buNone/>
            </a:pPr>
            <a:r>
              <a:rPr lang="en-US" sz="1200" smtClean="0"/>
              <a:t>Cost and performance figures for the renewable technologies have been taken from a number of sources. For most of these, the cost reductions that might occur over the next 20-40 years time have to be projected, with uncertainties being particularly large for wave and tidal power for which there is little commercial experience, and for photovoltaics where there may be technical step changes. The total economic energy resources available from renewables depends largely on the cost of competing fuels – the greater the cost of other fuels, the greater the ‘economic’ renewable resource. There are, however, technical limits to some renewable sources, most notably hydro and waste biomass.</a:t>
            </a:r>
          </a:p>
          <a:p>
            <a:pPr>
              <a:buFontTx/>
              <a:buNone/>
            </a:pPr>
            <a:r>
              <a:rPr lang="en-US" sz="1200" smtClean="0"/>
              <a:t>The Table summarises some estimates of the potential of renewable electricity for 2020. This is mainly based on </a:t>
            </a:r>
            <a:r>
              <a:rPr lang="en-US" sz="1200" i="1" smtClean="0"/>
              <a:t>Technical and economic potential of renewable energy generating technologies: Potentials and cost reductions to 2020</a:t>
            </a:r>
            <a:r>
              <a:rPr lang="en-US" sz="1200" smtClean="0"/>
              <a:t> (PIU, 2001). Of particular note is the projected cost of Building Integrated Photovoltaics (BIPV). The tidal lagoon estimates are quoted in </a:t>
            </a:r>
            <a:r>
              <a:rPr lang="en-US" sz="1200" i="1" smtClean="0"/>
              <a:t>A Severn barrage or tidal lagoons? </a:t>
            </a:r>
            <a:r>
              <a:rPr lang="en-US" sz="1200" smtClean="0"/>
              <a:t>(FoE Cymru, 2004). In </a:t>
            </a:r>
            <a:r>
              <a:rPr lang="en-US" sz="1200" smtClean="0">
                <a:solidFill>
                  <a:srgbClr val="3AAE4B"/>
                </a:solidFill>
              </a:rPr>
              <a:t>Green Light</a:t>
            </a:r>
            <a:r>
              <a:rPr lang="en-US" sz="1200" smtClean="0"/>
              <a:t>, conservative estimates have been made for costs in that most are higher than in this table.</a:t>
            </a:r>
            <a:endParaRPr lang="en-US" sz="1200" i="1" smtClean="0"/>
          </a:p>
          <a:p>
            <a:pPr>
              <a:buFontTx/>
              <a:buNone/>
            </a:pPr>
            <a:endParaRPr lang="en-US" sz="1200" b="1" smtClean="0"/>
          </a:p>
        </p:txBody>
      </p:sp>
      <p:sp>
        <p:nvSpPr>
          <p:cNvPr id="40962" name="Slide Number Placeholder 4"/>
          <p:cNvSpPr>
            <a:spLocks noGrp="1"/>
          </p:cNvSpPr>
          <p:nvPr>
            <p:ph type="sldNum" sz="quarter" idx="12"/>
          </p:nvPr>
        </p:nvSpPr>
        <p:spPr bwMode="auto">
          <a:prstGeom prst="rect">
            <a:avLst/>
          </a:prstGeom>
          <a:noFill/>
          <a:ln>
            <a:miter lim="800000"/>
            <a:headEnd/>
            <a:tailEnd/>
          </a:ln>
        </p:spPr>
        <p:txBody>
          <a:bodyPr/>
          <a:lstStyle/>
          <a:p>
            <a:pPr algn="r"/>
            <a:fld id="{BD1EF8B5-6744-4862-9AD1-17A89B08C321}" type="slidenum">
              <a:rPr lang="en-GB"/>
              <a:pPr algn="r"/>
              <a:t>39</a:t>
            </a:fld>
            <a:endParaRPr lang="en-GB"/>
          </a:p>
        </p:txBody>
      </p:sp>
      <p:pic>
        <p:nvPicPr>
          <p:cNvPr id="40965" name="Picture 22"/>
          <p:cNvPicPr>
            <a:picLocks noChangeAspect="1" noChangeArrowheads="1"/>
          </p:cNvPicPr>
          <p:nvPr/>
        </p:nvPicPr>
        <p:blipFill>
          <a:blip r:embed="rId3" cstate="print"/>
          <a:srcRect/>
          <a:stretch>
            <a:fillRect/>
          </a:stretch>
        </p:blipFill>
        <p:spPr bwMode="auto">
          <a:xfrm>
            <a:off x="2071688" y="3786188"/>
            <a:ext cx="4522787" cy="27066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pPr algn="r"/>
            <a:fld id="{7AD5A631-F1A9-4A6B-BD94-FBFA50CBB585}" type="slidenum">
              <a:rPr lang="en-GB"/>
              <a:pPr algn="r"/>
              <a:t>4</a:t>
            </a:fld>
            <a:endParaRPr lang="en-GB"/>
          </a:p>
        </p:txBody>
      </p:sp>
      <p:sp>
        <p:nvSpPr>
          <p:cNvPr id="6147" name="Rectangle 2"/>
          <p:cNvSpPr>
            <a:spLocks noGrp="1" noChangeArrowheads="1"/>
          </p:cNvSpPr>
          <p:nvPr>
            <p:ph type="title"/>
          </p:nvPr>
        </p:nvSpPr>
        <p:spPr>
          <a:xfrm>
            <a:off x="684213" y="620713"/>
            <a:ext cx="8245475" cy="431800"/>
          </a:xfrm>
        </p:spPr>
        <p:txBody>
          <a:bodyPr/>
          <a:lstStyle/>
          <a:p>
            <a:r>
              <a:rPr lang="en-GB" sz="2000" smtClean="0"/>
              <a:t>Modelling the energy demand and supply system: the challenge</a:t>
            </a:r>
            <a:endParaRPr lang="en-US" sz="2000" smtClean="0"/>
          </a:p>
        </p:txBody>
      </p:sp>
      <p:sp>
        <p:nvSpPr>
          <p:cNvPr id="6148" name="Rectangle 3"/>
          <p:cNvSpPr>
            <a:spLocks noGrp="1" noChangeArrowheads="1"/>
          </p:cNvSpPr>
          <p:nvPr>
            <p:ph type="body" sz="half" idx="1"/>
          </p:nvPr>
        </p:nvSpPr>
        <p:spPr>
          <a:xfrm>
            <a:off x="900113" y="1785938"/>
            <a:ext cx="6624637" cy="4379912"/>
          </a:xfrm>
        </p:spPr>
        <p:txBody>
          <a:bodyPr/>
          <a:lstStyle/>
          <a:p>
            <a:pPr>
              <a:buFontTx/>
              <a:buNone/>
            </a:pPr>
            <a:r>
              <a:rPr lang="en-GB" sz="1200" smtClean="0"/>
              <a:t>The energy demand and supply system needs to be analysed on different temporal and spatial scales. This system is globally interconnected, but some connections are strong (e.g. intra-UK electricity system) while others are weak (UK gas and African oil demand)</a:t>
            </a:r>
          </a:p>
          <a:p>
            <a:pPr>
              <a:buFontTx/>
              <a:buNone/>
            </a:pPr>
            <a:endParaRPr lang="en-GB" sz="1200" smtClean="0"/>
          </a:p>
          <a:p>
            <a:pPr>
              <a:buFontTx/>
              <a:buNone/>
            </a:pPr>
            <a:r>
              <a:rPr lang="en-GB" sz="1200" b="1" smtClean="0"/>
              <a:t>Time scales</a:t>
            </a:r>
          </a:p>
          <a:p>
            <a:pPr>
              <a:buFontTx/>
              <a:buNone/>
            </a:pPr>
            <a:r>
              <a:rPr lang="en-GB" sz="1200" smtClean="0"/>
              <a:t>Demands and renewable supplies vary with social activity patterns and the weather. There can be significant variations over seconds, minutes, hours, days, day of week, months and years.</a:t>
            </a:r>
          </a:p>
          <a:p>
            <a:pPr>
              <a:buFontTx/>
              <a:buNone/>
            </a:pPr>
            <a:endParaRPr lang="en-GB" sz="1200" smtClean="0"/>
          </a:p>
          <a:p>
            <a:pPr>
              <a:buFontTx/>
              <a:buNone/>
            </a:pPr>
            <a:r>
              <a:rPr lang="en-GB" sz="1200" b="1" smtClean="0"/>
              <a:t>Spatial scales</a:t>
            </a:r>
          </a:p>
          <a:p>
            <a:pPr>
              <a:buFontTx/>
              <a:buNone/>
            </a:pPr>
            <a:r>
              <a:rPr lang="en-GB" sz="1200" smtClean="0"/>
              <a:t>Energy systems may be described on different spatial scales: from an individual boiler, to buildings, to local, regional, national and international levels.</a:t>
            </a:r>
          </a:p>
          <a:p>
            <a:pPr>
              <a:buFontTx/>
              <a:buNone/>
            </a:pPr>
            <a:endParaRPr lang="en-GB" sz="1200" smtClean="0"/>
          </a:p>
          <a:p>
            <a:pPr>
              <a:buFontTx/>
              <a:buNone/>
            </a:pPr>
            <a:r>
              <a:rPr lang="en-GB" sz="1200" b="1" smtClean="0"/>
              <a:t>The modelling challenge</a:t>
            </a:r>
          </a:p>
          <a:p>
            <a:pPr>
              <a:buFontTx/>
              <a:buNone/>
            </a:pPr>
            <a:r>
              <a:rPr lang="en-GB" sz="1200" smtClean="0"/>
              <a:t>No model can represent details of the whole system at all temporal and spatial levels. The art is to achieve a balance so that all important processes and energy policy options are covered.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algn="ctr"/>
            <a:r>
              <a:rPr lang="en-GB" sz="2000" smtClean="0"/>
              <a:t>CHP</a:t>
            </a:r>
            <a:endParaRPr lang="en-US" sz="2000" smtClean="0"/>
          </a:p>
        </p:txBody>
      </p:sp>
      <p:sp>
        <p:nvSpPr>
          <p:cNvPr id="41988" name="Rectangle 3"/>
          <p:cNvSpPr>
            <a:spLocks noGrp="1" noChangeArrowheads="1"/>
          </p:cNvSpPr>
          <p:nvPr>
            <p:ph idx="1"/>
          </p:nvPr>
        </p:nvSpPr>
        <p:spPr/>
        <p:txBody>
          <a:bodyPr/>
          <a:lstStyle/>
          <a:p>
            <a:pPr>
              <a:buFontTx/>
              <a:buNone/>
            </a:pPr>
            <a:endParaRPr lang="en-US" sz="1200" b="1" smtClean="0"/>
          </a:p>
          <a:p>
            <a:pPr>
              <a:buFontTx/>
              <a:buNone/>
            </a:pPr>
            <a:r>
              <a:rPr lang="en-US" sz="1200" smtClean="0"/>
              <a:t>The potential electricity and heat outputs of CHP depend on :</a:t>
            </a:r>
          </a:p>
          <a:p>
            <a:pPr lvl="1"/>
            <a:r>
              <a:rPr lang="en-US" sz="1200" smtClean="0"/>
              <a:t>future low-temperature heat demands</a:t>
            </a:r>
          </a:p>
          <a:p>
            <a:pPr lvl="1"/>
            <a:r>
              <a:rPr lang="en-US" sz="1200" smtClean="0"/>
              <a:t>the fraction of these demands that might be met with available, cost-effective combustible fuels, or other source of high temperature heat</a:t>
            </a:r>
          </a:p>
          <a:p>
            <a:pPr lvl="1"/>
            <a:r>
              <a:rPr lang="en-US" sz="1200" smtClean="0"/>
              <a:t>the CHP technologies available as characterised by efficiency and heat:electricity ratios.</a:t>
            </a:r>
          </a:p>
          <a:p>
            <a:pPr>
              <a:buFontTx/>
              <a:buNone/>
            </a:pPr>
            <a:r>
              <a:rPr lang="en-US" sz="1200" smtClean="0"/>
              <a:t>These factors depend on the scenario context for CHP.</a:t>
            </a:r>
          </a:p>
          <a:p>
            <a:pPr>
              <a:buFontTx/>
              <a:buNone/>
            </a:pPr>
            <a:endParaRPr lang="en-US" sz="1200" smtClean="0"/>
          </a:p>
          <a:p>
            <a:pPr>
              <a:buFontTx/>
              <a:buNone/>
            </a:pPr>
            <a:r>
              <a:rPr lang="en-US" sz="1200" smtClean="0"/>
              <a:t>The current CHP electricity output is about 27 TWh of electricity from 5.6 GWe capacity. Some estimates (e.g. </a:t>
            </a:r>
            <a:r>
              <a:rPr lang="en-US" sz="1200" i="1" smtClean="0"/>
              <a:t>The Government’s Strategy for Combined Heat and Power to 2010)</a:t>
            </a:r>
            <a:r>
              <a:rPr lang="en-US" sz="1200" smtClean="0"/>
              <a:t> place the potential to be in the range 50-100 TWh for large scale and micro-CHP, corresponding to about 20 GW capacity, but:</a:t>
            </a:r>
          </a:p>
          <a:p>
            <a:pPr lvl="1"/>
            <a:r>
              <a:rPr lang="en-US" sz="1200" smtClean="0"/>
              <a:t>this assumes heat loads which may actually be smaller in scenarios with high energy efficiency</a:t>
            </a:r>
          </a:p>
          <a:p>
            <a:pPr lvl="1"/>
            <a:r>
              <a:rPr lang="en-US" sz="1200" smtClean="0"/>
              <a:t>a major fraction of this CHP would use imported fossil fuels, mostly gas, which will become scarce, expensive, and carbon emitting.</a:t>
            </a:r>
          </a:p>
          <a:p>
            <a:pPr>
              <a:buFontTx/>
              <a:buNone/>
            </a:pPr>
            <a:endParaRPr lang="en-US" sz="1200" smtClean="0"/>
          </a:p>
          <a:p>
            <a:pPr>
              <a:buFontTx/>
              <a:buNone/>
            </a:pPr>
            <a:r>
              <a:rPr lang="en-GB" sz="1200" smtClean="0"/>
              <a:t>Accordingly, in the scenario it is assumed that CHP potential is ultimately limited to that which may be fuelled with biomass — 5.5 GW at a 45% load factor producing 22 TWh of electricity. However, during the period leading to a fully sustainable, renewables-based system, gas and other fuels used for heating and electricity should be used in CHP plant where possible. A scenario in which gas CHP increases and then declines over the next 40-50 years may be envisaged. Heat distribution networks developed for CHP would facilitate the economic introduction of other heat sources such as electric heat pumps or solar energy as gas supplies become scarce.</a:t>
            </a:r>
            <a:endParaRPr lang="en-US" sz="1200" smtClean="0"/>
          </a:p>
        </p:txBody>
      </p:sp>
      <p:sp>
        <p:nvSpPr>
          <p:cNvPr id="41986" name="Slide Number Placeholder 4"/>
          <p:cNvSpPr>
            <a:spLocks noGrp="1"/>
          </p:cNvSpPr>
          <p:nvPr>
            <p:ph type="sldNum" sz="quarter" idx="12"/>
          </p:nvPr>
        </p:nvSpPr>
        <p:spPr bwMode="auto">
          <a:prstGeom prst="rect">
            <a:avLst/>
          </a:prstGeom>
          <a:noFill/>
          <a:ln>
            <a:miter lim="800000"/>
            <a:headEnd/>
            <a:tailEnd/>
          </a:ln>
        </p:spPr>
        <p:txBody>
          <a:bodyPr/>
          <a:lstStyle/>
          <a:p>
            <a:pPr algn="r"/>
            <a:fld id="{0C19206D-F979-434C-8325-A995420976C1}" type="slidenum">
              <a:rPr lang="en-GB"/>
              <a:pPr algn="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algn="ctr"/>
            <a:r>
              <a:rPr lang="en-GB" sz="2000" smtClean="0"/>
              <a:t>Trade</a:t>
            </a:r>
            <a:endParaRPr lang="en-US" sz="2000" smtClean="0"/>
          </a:p>
        </p:txBody>
      </p:sp>
      <p:sp>
        <p:nvSpPr>
          <p:cNvPr id="43012" name="Rectangle 3"/>
          <p:cNvSpPr>
            <a:spLocks noGrp="1" noChangeArrowheads="1"/>
          </p:cNvSpPr>
          <p:nvPr>
            <p:ph idx="1"/>
          </p:nvPr>
        </p:nvSpPr>
        <p:spPr/>
        <p:txBody>
          <a:bodyPr/>
          <a:lstStyle/>
          <a:p>
            <a:pPr>
              <a:buFontTx/>
              <a:buNone/>
            </a:pPr>
            <a:endParaRPr lang="en-US" sz="1200" b="1" smtClean="0"/>
          </a:p>
          <a:p>
            <a:pPr>
              <a:buFontTx/>
              <a:buNone/>
            </a:pPr>
            <a:r>
              <a:rPr lang="en-US" sz="1200" smtClean="0"/>
              <a:t>Currently it is assumed that there is sufficient diversity that the UK can import or export as much as the capacity of the international link will allow (set at a maximum 6 GW as compared to the current 2 GW) at any time. This is a strong assumption, but the capacity of interconnection across and outside Europe will almost certainly increase. This issue is taken up later.</a:t>
            </a:r>
          </a:p>
        </p:txBody>
      </p:sp>
      <p:sp>
        <p:nvSpPr>
          <p:cNvPr id="43010" name="Slide Number Placeholder 4"/>
          <p:cNvSpPr>
            <a:spLocks noGrp="1"/>
          </p:cNvSpPr>
          <p:nvPr>
            <p:ph type="sldNum" sz="quarter" idx="12"/>
          </p:nvPr>
        </p:nvSpPr>
        <p:spPr bwMode="auto">
          <a:prstGeom prst="rect">
            <a:avLst/>
          </a:prstGeom>
          <a:noFill/>
          <a:ln>
            <a:miter lim="800000"/>
            <a:headEnd/>
            <a:tailEnd/>
          </a:ln>
        </p:spPr>
        <p:txBody>
          <a:bodyPr/>
          <a:lstStyle/>
          <a:p>
            <a:pPr algn="r"/>
            <a:fld id="{1F04C0DC-B44D-43CE-8077-84F075CBAA00}" type="slidenum">
              <a:rPr lang="en-GB"/>
              <a:pPr algn="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a:r>
              <a:rPr lang="en-GB" sz="2000" smtClean="0"/>
              <a:t>Electricity demand and supply summary</a:t>
            </a:r>
            <a:endParaRPr lang="en-US" sz="2000" smtClean="0"/>
          </a:p>
        </p:txBody>
      </p:sp>
      <p:sp>
        <p:nvSpPr>
          <p:cNvPr id="44036" name="Rectangle 3"/>
          <p:cNvSpPr>
            <a:spLocks noGrp="1" noChangeArrowheads="1"/>
          </p:cNvSpPr>
          <p:nvPr>
            <p:ph idx="1"/>
          </p:nvPr>
        </p:nvSpPr>
        <p:spPr/>
        <p:txBody>
          <a:bodyPr/>
          <a:lstStyle/>
          <a:p>
            <a:pPr>
              <a:buFontTx/>
              <a:buNone/>
            </a:pPr>
            <a:r>
              <a:rPr lang="en-US" sz="1200" smtClean="0"/>
              <a:t>Demands, variable supplies and stores are summarised in this table. The annuitised costs of capital are calculated using a 5% discount rate.</a:t>
            </a:r>
          </a:p>
          <a:p>
            <a:r>
              <a:rPr lang="en-US" sz="1200" smtClean="0"/>
              <a:t>For this initial development of the scenario, the renewable sources are each represented by one ‘farm’ at a ‘site’ except for wind which is at two sites. Together they have a potential maximum of 132 GW generating 266 TWh/a. This simplification means that temporal diversity is not fully exploited, and that no account is made of different technology types.</a:t>
            </a:r>
          </a:p>
          <a:p>
            <a:r>
              <a:rPr lang="en-US" sz="1200" smtClean="0"/>
              <a:t>Currently just two stores are assumed: one for electricity (with the minimum set at current UK pumped storage) and one for heat.</a:t>
            </a:r>
          </a:p>
        </p:txBody>
      </p:sp>
      <p:sp>
        <p:nvSpPr>
          <p:cNvPr id="44034" name="Slide Number Placeholder 4"/>
          <p:cNvSpPr>
            <a:spLocks noGrp="1"/>
          </p:cNvSpPr>
          <p:nvPr>
            <p:ph type="sldNum" sz="quarter" idx="12"/>
          </p:nvPr>
        </p:nvSpPr>
        <p:spPr bwMode="auto">
          <a:prstGeom prst="rect">
            <a:avLst/>
          </a:prstGeom>
          <a:noFill/>
          <a:ln>
            <a:miter lim="800000"/>
            <a:headEnd/>
            <a:tailEnd/>
          </a:ln>
        </p:spPr>
        <p:txBody>
          <a:bodyPr/>
          <a:lstStyle/>
          <a:p>
            <a:pPr algn="r"/>
            <a:fld id="{1D493FFB-EF94-48AB-B8F9-2C2A2B90707E}" type="slidenum">
              <a:rPr lang="en-GB"/>
              <a:pPr algn="r"/>
              <a:t>42</a:t>
            </a:fld>
            <a:endParaRPr lang="en-GB"/>
          </a:p>
        </p:txBody>
      </p:sp>
      <p:pic>
        <p:nvPicPr>
          <p:cNvPr id="44037" name="Picture 4"/>
          <p:cNvPicPr>
            <a:picLocks noChangeAspect="1" noChangeArrowheads="1"/>
          </p:cNvPicPr>
          <p:nvPr/>
        </p:nvPicPr>
        <p:blipFill>
          <a:blip r:embed="rId3" cstate="print"/>
          <a:srcRect/>
          <a:stretch>
            <a:fillRect/>
          </a:stretch>
        </p:blipFill>
        <p:spPr bwMode="auto">
          <a:xfrm>
            <a:off x="755650" y="2781300"/>
            <a:ext cx="7632700" cy="3492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713F67CF-7CF9-43E2-AC52-81666FC1E076}" type="slidenum">
              <a:rPr lang="en-GB"/>
              <a:pPr algn="r"/>
              <a:t>43</a:t>
            </a:fld>
            <a:endParaRPr lang="en-GB"/>
          </a:p>
        </p:txBody>
      </p:sp>
      <p:sp>
        <p:nvSpPr>
          <p:cNvPr id="45059" name="Rectangle 2"/>
          <p:cNvSpPr>
            <a:spLocks noGrp="1" noChangeArrowheads="1"/>
          </p:cNvSpPr>
          <p:nvPr>
            <p:ph type="title"/>
          </p:nvPr>
        </p:nvSpPr>
        <p:spPr>
          <a:xfrm>
            <a:off x="395288" y="620713"/>
            <a:ext cx="8229600" cy="522287"/>
          </a:xfrm>
        </p:spPr>
        <p:txBody>
          <a:bodyPr/>
          <a:lstStyle/>
          <a:p>
            <a:pPr algn="ctr"/>
            <a:r>
              <a:rPr lang="en-US" sz="2000" smtClean="0"/>
              <a:t>Modelling the integrated system</a:t>
            </a:r>
          </a:p>
        </p:txBody>
      </p:sp>
      <p:sp>
        <p:nvSpPr>
          <p:cNvPr id="45060" name="Rectangle 3"/>
          <p:cNvSpPr>
            <a:spLocks noGrp="1" noChangeArrowheads="1"/>
          </p:cNvSpPr>
          <p:nvPr>
            <p:ph type="body" sz="half" idx="1"/>
          </p:nvPr>
        </p:nvSpPr>
        <p:spPr>
          <a:xfrm>
            <a:off x="1042988" y="1557338"/>
            <a:ext cx="7559675" cy="4968875"/>
          </a:xfrm>
        </p:spPr>
        <p:txBody>
          <a:bodyPr/>
          <a:lstStyle/>
          <a:p>
            <a:pPr>
              <a:buFontTx/>
              <a:buNone/>
            </a:pPr>
            <a:endParaRPr lang="en-US" sz="1400" smtClean="0"/>
          </a:p>
          <a:p>
            <a:pPr>
              <a:buFontTx/>
              <a:buNone/>
            </a:pPr>
            <a:endParaRPr lang="en-US" sz="1400" smtClean="0"/>
          </a:p>
        </p:txBody>
      </p:sp>
      <p:sp>
        <p:nvSpPr>
          <p:cNvPr id="45061" name="Rectangle 7"/>
          <p:cNvSpPr>
            <a:spLocks noChangeArrowheads="1"/>
          </p:cNvSpPr>
          <p:nvPr/>
        </p:nvSpPr>
        <p:spPr bwMode="auto">
          <a:xfrm>
            <a:off x="755650" y="1052513"/>
            <a:ext cx="7559675" cy="5472112"/>
          </a:xfrm>
          <a:prstGeom prst="rect">
            <a:avLst/>
          </a:prstGeom>
          <a:noFill/>
          <a:ln w="9525">
            <a:noFill/>
            <a:miter lim="800000"/>
            <a:headEnd/>
            <a:tailEnd/>
          </a:ln>
        </p:spPr>
        <p:txBody>
          <a:bodyPr/>
          <a:lstStyle/>
          <a:p>
            <a:pPr marL="342900" indent="-342900">
              <a:spcBef>
                <a:spcPct val="20000"/>
              </a:spcBef>
            </a:pPr>
            <a:r>
              <a:rPr lang="en-US" sz="1200"/>
              <a:t>The </a:t>
            </a:r>
            <a:r>
              <a:rPr lang="en-US" sz="1200">
                <a:solidFill>
                  <a:srgbClr val="3AAE4B"/>
                </a:solidFill>
              </a:rPr>
              <a:t>VarInt</a:t>
            </a:r>
            <a:r>
              <a:rPr lang="en-US" sz="1200"/>
              <a:t> module of the </a:t>
            </a:r>
            <a:r>
              <a:rPr lang="en-US" sz="1200">
                <a:solidFill>
                  <a:srgbClr val="3AAE4B"/>
                </a:solidFill>
              </a:rPr>
              <a:t>EST</a:t>
            </a:r>
            <a:r>
              <a:rPr lang="en-US" sz="1200"/>
              <a:t> model is used to simulate and optimise the system. </a:t>
            </a:r>
          </a:p>
          <a:p>
            <a:pPr marL="342900" indent="-342900">
              <a:spcBef>
                <a:spcPct val="20000"/>
              </a:spcBef>
            </a:pPr>
            <a:r>
              <a:rPr lang="en-US" sz="1200"/>
              <a:t>It includes these steps:</a:t>
            </a:r>
          </a:p>
          <a:p>
            <a:pPr marL="342900" indent="-342900">
              <a:spcBef>
                <a:spcPct val="20000"/>
              </a:spcBef>
              <a:buFontTx/>
              <a:buChar char="•"/>
            </a:pPr>
            <a:r>
              <a:rPr lang="en-US" sz="1200"/>
              <a:t>Randomised weather is generated using seasonal and diurnal patterns with auto-correlation</a:t>
            </a:r>
          </a:p>
          <a:p>
            <a:pPr marL="342900" indent="-342900">
              <a:spcBef>
                <a:spcPct val="20000"/>
              </a:spcBef>
              <a:buFontTx/>
              <a:buChar char="•"/>
            </a:pPr>
            <a:r>
              <a:rPr lang="en-US" sz="1200"/>
              <a:t>Hourly demands, dependent on weather and use patterns, are calculated</a:t>
            </a:r>
          </a:p>
          <a:p>
            <a:pPr marL="342900" indent="-342900">
              <a:spcBef>
                <a:spcPct val="20000"/>
              </a:spcBef>
              <a:buFontTx/>
              <a:buChar char="•"/>
            </a:pPr>
            <a:r>
              <a:rPr lang="en-US" sz="1200"/>
              <a:t>Supply requirement accounting for transmission losses is calculated</a:t>
            </a:r>
          </a:p>
          <a:p>
            <a:pPr marL="342900" indent="-342900">
              <a:spcBef>
                <a:spcPct val="20000"/>
              </a:spcBef>
              <a:buFontTx/>
              <a:buChar char="•"/>
            </a:pPr>
            <a:r>
              <a:rPr lang="en-US" sz="1200"/>
              <a:t>CHP supply is calculated from heat loads</a:t>
            </a:r>
          </a:p>
          <a:p>
            <a:pPr marL="342900" indent="-342900">
              <a:spcBef>
                <a:spcPct val="20000"/>
              </a:spcBef>
              <a:buFontTx/>
              <a:buChar char="•"/>
            </a:pPr>
            <a:r>
              <a:rPr lang="en-US" sz="1200"/>
              <a:t>Renewable supply is calculated from weather parameters (with correlation with demand weather)</a:t>
            </a:r>
          </a:p>
          <a:p>
            <a:pPr marL="342900" indent="-342900">
              <a:spcBef>
                <a:spcPct val="20000"/>
              </a:spcBef>
              <a:buFontTx/>
              <a:buChar char="•"/>
            </a:pPr>
            <a:r>
              <a:rPr lang="en-US" sz="1200"/>
              <a:t>Excesses and deficits of variable energy as compared to demand are calculated</a:t>
            </a:r>
          </a:p>
          <a:p>
            <a:pPr marL="342900" indent="-342900">
              <a:spcBef>
                <a:spcPct val="20000"/>
              </a:spcBef>
              <a:buFontTx/>
              <a:buChar char="•"/>
            </a:pPr>
            <a:r>
              <a:rPr lang="en-US" sz="1200"/>
              <a:t>Excesses and deficits are allocated in such a way as to minimise the loss of energy or exergy, as follows:</a:t>
            </a:r>
          </a:p>
          <a:p>
            <a:pPr marL="742950" lvl="1" indent="-285750">
              <a:spcBef>
                <a:spcPct val="20000"/>
              </a:spcBef>
              <a:buFontTx/>
              <a:buChar char="–"/>
            </a:pPr>
            <a:r>
              <a:rPr lang="en-US" sz="1200"/>
              <a:t>Excesses are sent, in order of increasing loss until capacity is filled, to:</a:t>
            </a:r>
          </a:p>
          <a:p>
            <a:pPr marL="1143000" lvl="2" indent="-228600">
              <a:spcBef>
                <a:spcPct val="20000"/>
              </a:spcBef>
              <a:buFontTx/>
              <a:buChar char="•"/>
            </a:pPr>
            <a:r>
              <a:rPr lang="en-US" sz="1200"/>
              <a:t>trade export	(about 95% efficient)</a:t>
            </a:r>
          </a:p>
          <a:p>
            <a:pPr marL="1143000" lvl="2" indent="-228600">
              <a:spcBef>
                <a:spcPct val="20000"/>
              </a:spcBef>
              <a:buFontTx/>
              <a:buChar char="•"/>
            </a:pPr>
            <a:r>
              <a:rPr lang="en-US" sz="1200"/>
              <a:t>electricity storage	(about 80% efficient)</a:t>
            </a:r>
          </a:p>
          <a:p>
            <a:pPr marL="1143000" lvl="2" indent="-228600">
              <a:spcBef>
                <a:spcPct val="20000"/>
              </a:spcBef>
              <a:buFontTx/>
              <a:buChar char="•"/>
            </a:pPr>
            <a:r>
              <a:rPr lang="en-US" sz="1200"/>
              <a:t>heat storage	(about 98% efficient, but electrical energy recovered as heat)</a:t>
            </a:r>
          </a:p>
          <a:p>
            <a:pPr marL="742950" lvl="1" indent="-285750">
              <a:spcBef>
                <a:spcPct val="20000"/>
              </a:spcBef>
              <a:buFontTx/>
              <a:buChar char="–"/>
            </a:pPr>
            <a:r>
              <a:rPr lang="en-US" sz="1200"/>
              <a:t> Deficits are met, in this order until capacity is exhausted, from:</a:t>
            </a:r>
          </a:p>
          <a:p>
            <a:pPr marL="1143000" lvl="2" indent="-228600">
              <a:spcBef>
                <a:spcPct val="20000"/>
              </a:spcBef>
              <a:buFontTx/>
              <a:buChar char="•"/>
            </a:pPr>
            <a:r>
              <a:rPr lang="en-US" sz="1200"/>
              <a:t>heat storage</a:t>
            </a:r>
          </a:p>
          <a:p>
            <a:pPr marL="1143000" lvl="2" indent="-228600">
              <a:spcBef>
                <a:spcPct val="20000"/>
              </a:spcBef>
              <a:buFontTx/>
              <a:buChar char="•"/>
            </a:pPr>
            <a:r>
              <a:rPr lang="en-US" sz="1200"/>
              <a:t>electricity storage</a:t>
            </a:r>
          </a:p>
          <a:p>
            <a:pPr marL="1143000" lvl="2" indent="-228600">
              <a:spcBef>
                <a:spcPct val="20000"/>
              </a:spcBef>
              <a:buFontTx/>
              <a:buChar char="•"/>
            </a:pPr>
            <a:r>
              <a:rPr lang="en-US" sz="1200"/>
              <a:t>trade import</a:t>
            </a:r>
          </a:p>
          <a:p>
            <a:pPr marL="1143000" lvl="2" indent="-228600">
              <a:spcBef>
                <a:spcPct val="20000"/>
              </a:spcBef>
              <a:buFontTx/>
              <a:buChar char="•"/>
            </a:pPr>
            <a:r>
              <a:rPr lang="en-US" sz="1200"/>
              <a:t>any remaining deficit is met with optional generation (e.g. biomass or coal)</a:t>
            </a:r>
          </a:p>
          <a:p>
            <a:pPr marL="742950" lvl="1" indent="-285750">
              <a:spcBef>
                <a:spcPct val="20000"/>
              </a:spcBef>
              <a:buFontTx/>
              <a:buChar char="–"/>
            </a:pPr>
            <a:r>
              <a:rPr lang="en-US" sz="1200"/>
              <a:t>This algorithm is simple, and its implementation results in in rapid changes to the flows which may not be optimal. These flows would probably be subject to more sophisticated control as illustrated by the </a:t>
            </a:r>
            <a:r>
              <a:rPr lang="en-US" sz="1200">
                <a:solidFill>
                  <a:srgbClr val="3AAE4B"/>
                </a:solidFill>
              </a:rPr>
              <a:t>EleServe</a:t>
            </a:r>
            <a:r>
              <a:rPr lang="en-US" sz="1200"/>
              <a:t> load management optimisation.</a:t>
            </a:r>
          </a:p>
          <a:p>
            <a:pPr marL="342900" indent="-342900">
              <a:spcBef>
                <a:spcPct val="20000"/>
              </a:spcBef>
              <a:buFontTx/>
              <a:buChar char="•"/>
            </a:pPr>
            <a:r>
              <a:rPr lang="en-US" sz="1200"/>
              <a:t>The total costs of supplying electricity are calculated. Note that these costs currently exclude transmission and distribution costs which would have to added in to arrive at delivered costs to the consumer.</a:t>
            </a:r>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A14F9E56-E518-4A22-8F02-C6438DBC88AD}" type="slidenum">
              <a:rPr lang="en-GB"/>
              <a:pPr algn="r"/>
              <a:t>44</a:t>
            </a:fld>
            <a:endParaRPr lang="en-GB"/>
          </a:p>
        </p:txBody>
      </p:sp>
      <p:sp>
        <p:nvSpPr>
          <p:cNvPr id="46083" name="Rectangle 2"/>
          <p:cNvSpPr>
            <a:spLocks noGrp="1" noChangeArrowheads="1"/>
          </p:cNvSpPr>
          <p:nvPr>
            <p:ph type="title"/>
          </p:nvPr>
        </p:nvSpPr>
        <p:spPr/>
        <p:txBody>
          <a:bodyPr/>
          <a:lstStyle/>
          <a:p>
            <a:pPr algn="ctr"/>
            <a:r>
              <a:rPr lang="en-GB" sz="2000" smtClean="0"/>
              <a:t>Demand and supply day sampling</a:t>
            </a:r>
            <a:endParaRPr lang="en-US" sz="2000" smtClean="0"/>
          </a:p>
        </p:txBody>
      </p:sp>
      <p:sp>
        <p:nvSpPr>
          <p:cNvPr id="46084" name="Rectangle 3"/>
          <p:cNvSpPr>
            <a:spLocks noGrp="1" noChangeArrowheads="1"/>
          </p:cNvSpPr>
          <p:nvPr>
            <p:ph type="body" sz="half" idx="1"/>
          </p:nvPr>
        </p:nvSpPr>
        <p:spPr>
          <a:xfrm>
            <a:off x="1042988" y="1557338"/>
            <a:ext cx="7559675" cy="4968875"/>
          </a:xfrm>
        </p:spPr>
        <p:txBody>
          <a:bodyPr/>
          <a:lstStyle/>
          <a:p>
            <a:pPr>
              <a:buFontTx/>
              <a:buNone/>
            </a:pPr>
            <a:endParaRPr lang="en-US" sz="1400" smtClean="0"/>
          </a:p>
          <a:p>
            <a:pPr>
              <a:buFontTx/>
              <a:buNone/>
            </a:pPr>
            <a:endParaRPr lang="en-US" sz="1400" smtClean="0"/>
          </a:p>
        </p:txBody>
      </p:sp>
      <p:sp>
        <p:nvSpPr>
          <p:cNvPr id="46085" name="Rectangle 4"/>
          <p:cNvSpPr>
            <a:spLocks noChangeArrowheads="1"/>
          </p:cNvSpPr>
          <p:nvPr/>
        </p:nvSpPr>
        <p:spPr bwMode="auto">
          <a:xfrm>
            <a:off x="900113" y="1571625"/>
            <a:ext cx="7559675" cy="4881563"/>
          </a:xfrm>
          <a:prstGeom prst="rect">
            <a:avLst/>
          </a:prstGeom>
          <a:noFill/>
          <a:ln w="9525">
            <a:noFill/>
            <a:miter lim="800000"/>
            <a:headEnd/>
            <a:tailEnd/>
          </a:ln>
        </p:spPr>
        <p:txBody>
          <a:bodyPr/>
          <a:lstStyle/>
          <a:p>
            <a:pPr marL="342900" indent="-342900">
              <a:spcBef>
                <a:spcPct val="20000"/>
              </a:spcBef>
            </a:pPr>
            <a:endParaRPr lang="en-US" sz="1200">
              <a:solidFill>
                <a:srgbClr val="3AAE4B"/>
              </a:solidFill>
            </a:endParaRPr>
          </a:p>
          <a:p>
            <a:pPr marL="342900" indent="-342900">
              <a:spcBef>
                <a:spcPct val="20000"/>
              </a:spcBef>
            </a:pPr>
            <a:r>
              <a:rPr lang="en-US" sz="1200">
                <a:solidFill>
                  <a:srgbClr val="3AAE4B"/>
                </a:solidFill>
              </a:rPr>
              <a:t>VarInt</a:t>
            </a:r>
            <a:r>
              <a:rPr lang="en-US" sz="1200"/>
              <a:t> works in two modes:</a:t>
            </a:r>
          </a:p>
          <a:p>
            <a:pPr marL="342900" indent="-342900">
              <a:spcBef>
                <a:spcPct val="20000"/>
              </a:spcBef>
              <a:buFontTx/>
              <a:buChar char="•"/>
            </a:pPr>
            <a:r>
              <a:rPr lang="en-US" sz="1200"/>
              <a:t>Sampling runs of weather from a day to a year to :</a:t>
            </a:r>
          </a:p>
          <a:p>
            <a:pPr marL="742950" lvl="1" indent="-285750">
              <a:spcBef>
                <a:spcPct val="20000"/>
              </a:spcBef>
              <a:buFontTx/>
              <a:buChar char="–"/>
            </a:pPr>
            <a:r>
              <a:rPr lang="en-US" sz="1200"/>
              <a:t>estimate the storage capacity (GWh, GW) required to meet deficits and ensure no renewable energy wastage</a:t>
            </a:r>
          </a:p>
          <a:p>
            <a:pPr marL="742950" lvl="1" indent="-285750">
              <a:spcBef>
                <a:spcPct val="20000"/>
              </a:spcBef>
              <a:buFontTx/>
              <a:buChar char="–"/>
            </a:pPr>
            <a:r>
              <a:rPr lang="en-US" sz="1200"/>
              <a:t>check the optimisation results</a:t>
            </a:r>
          </a:p>
          <a:p>
            <a:pPr marL="342900" indent="-342900">
              <a:spcBef>
                <a:spcPct val="20000"/>
              </a:spcBef>
              <a:buFontTx/>
              <a:buChar char="•"/>
            </a:pPr>
            <a:r>
              <a:rPr lang="en-US" sz="1200"/>
              <a:t>Optimisation: the minimum cost of meeting a given fraction of demand from variable sources is found.</a:t>
            </a:r>
          </a:p>
          <a:p>
            <a:pPr marL="342900" indent="-342900">
              <a:spcBef>
                <a:spcPct val="20000"/>
              </a:spcBef>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5553CD5E-0F1C-470C-9DA4-C35BAED50669}" type="slidenum">
              <a:rPr lang="en-GB"/>
              <a:pPr algn="r"/>
              <a:t>45</a:t>
            </a:fld>
            <a:endParaRPr lang="en-GB"/>
          </a:p>
        </p:txBody>
      </p:sp>
      <p:sp>
        <p:nvSpPr>
          <p:cNvPr id="47107" name="Rectangle 2"/>
          <p:cNvSpPr>
            <a:spLocks noGrp="1" noChangeArrowheads="1"/>
          </p:cNvSpPr>
          <p:nvPr>
            <p:ph type="title"/>
          </p:nvPr>
        </p:nvSpPr>
        <p:spPr/>
        <p:txBody>
          <a:bodyPr/>
          <a:lstStyle/>
          <a:p>
            <a:pPr algn="ctr"/>
            <a:r>
              <a:rPr lang="en-US" sz="2000" smtClean="0">
                <a:solidFill>
                  <a:srgbClr val="3AAE4B"/>
                </a:solidFill>
              </a:rPr>
              <a:t>VarInt</a:t>
            </a:r>
            <a:r>
              <a:rPr lang="en-US" sz="2000" smtClean="0"/>
              <a:t> : Sample winter d</a:t>
            </a:r>
            <a:r>
              <a:rPr lang="en-GB" sz="2000" smtClean="0"/>
              <a:t>ays</a:t>
            </a:r>
            <a:endParaRPr lang="en-US" sz="2000" smtClean="0"/>
          </a:p>
        </p:txBody>
      </p:sp>
      <p:sp>
        <p:nvSpPr>
          <p:cNvPr id="47108" name="Rectangle 3"/>
          <p:cNvSpPr>
            <a:spLocks noGrp="1" noChangeArrowheads="1"/>
          </p:cNvSpPr>
          <p:nvPr>
            <p:ph type="body" sz="half" idx="1"/>
          </p:nvPr>
        </p:nvSpPr>
        <p:spPr>
          <a:xfrm>
            <a:off x="1042988" y="1557338"/>
            <a:ext cx="7559675" cy="4968875"/>
          </a:xfrm>
        </p:spPr>
        <p:txBody>
          <a:bodyPr/>
          <a:lstStyle/>
          <a:p>
            <a:pPr>
              <a:buFontTx/>
              <a:buNone/>
            </a:pPr>
            <a:endParaRPr lang="en-US" sz="1400" smtClean="0"/>
          </a:p>
          <a:p>
            <a:pPr>
              <a:buFontTx/>
              <a:buNone/>
            </a:pPr>
            <a:endParaRPr lang="en-US" sz="1400" smtClean="0"/>
          </a:p>
        </p:txBody>
      </p:sp>
      <p:sp>
        <p:nvSpPr>
          <p:cNvPr id="47109" name="Rectangle 4"/>
          <p:cNvSpPr>
            <a:spLocks noChangeArrowheads="1"/>
          </p:cNvSpPr>
          <p:nvPr/>
        </p:nvSpPr>
        <p:spPr bwMode="auto">
          <a:xfrm>
            <a:off x="684213" y="1500188"/>
            <a:ext cx="7920037" cy="4737100"/>
          </a:xfrm>
          <a:prstGeom prst="rect">
            <a:avLst/>
          </a:prstGeom>
          <a:noFill/>
          <a:ln w="9525">
            <a:noFill/>
            <a:miter lim="800000"/>
            <a:headEnd/>
            <a:tailEnd/>
          </a:ln>
        </p:spPr>
        <p:txBody>
          <a:bodyPr/>
          <a:lstStyle/>
          <a:p>
            <a:pPr marL="342900" indent="-342900">
              <a:spcBef>
                <a:spcPct val="20000"/>
              </a:spcBef>
            </a:pPr>
            <a:r>
              <a:rPr lang="en-US" sz="1200"/>
              <a:t>The following shows sample winter days with excesses and deficits of variable supply.</a:t>
            </a:r>
          </a:p>
          <a:p>
            <a:pPr marL="342900" indent="-342900">
              <a:spcBef>
                <a:spcPct val="20000"/>
              </a:spcBef>
            </a:pPr>
            <a:endParaRPr lang="en-US" sz="1200"/>
          </a:p>
          <a:p>
            <a:pPr marL="342900" indent="-342900">
              <a:spcBef>
                <a:spcPct val="20000"/>
              </a:spcBef>
            </a:pPr>
            <a:r>
              <a:rPr lang="en-US" sz="1200"/>
              <a:t>The Resources chart shows:</a:t>
            </a:r>
          </a:p>
          <a:p>
            <a:pPr marL="742950" lvl="1" indent="-285750">
              <a:spcBef>
                <a:spcPct val="20000"/>
              </a:spcBef>
              <a:buFontTx/>
              <a:buChar char="–"/>
            </a:pPr>
            <a:r>
              <a:rPr lang="en-US" sz="1200"/>
              <a:t>ambient temperature (Tamb_D), solar intensity (Solar) and wind speed (Wind_D) at demand location</a:t>
            </a:r>
          </a:p>
          <a:p>
            <a:pPr marL="742950" lvl="1" indent="-285750">
              <a:spcBef>
                <a:spcPct val="20000"/>
              </a:spcBef>
              <a:buFontTx/>
              <a:buChar char="–"/>
            </a:pPr>
            <a:r>
              <a:rPr lang="en-US" sz="1200"/>
              <a:t>wind speeds (m/s), wave intensity (kW/m) and height of tide (m) at generation locations</a:t>
            </a:r>
          </a:p>
          <a:p>
            <a:pPr marL="742950" lvl="1" indent="-285750">
              <a:spcBef>
                <a:spcPct val="20000"/>
              </a:spcBef>
              <a:buFontTx/>
              <a:buChar char="–"/>
            </a:pPr>
            <a:endParaRPr lang="en-US" sz="1200"/>
          </a:p>
          <a:p>
            <a:pPr marL="342900" indent="-342900">
              <a:spcBef>
                <a:spcPct val="20000"/>
              </a:spcBef>
            </a:pPr>
            <a:r>
              <a:rPr lang="en-US" sz="1200"/>
              <a:t>The Demands and supply chart shows :</a:t>
            </a:r>
          </a:p>
          <a:p>
            <a:pPr marL="742950" lvl="1" indent="-285750">
              <a:spcBef>
                <a:spcPct val="20000"/>
              </a:spcBef>
              <a:buFontTx/>
              <a:buChar char="–"/>
            </a:pPr>
            <a:r>
              <a:rPr lang="en-US" sz="1200"/>
              <a:t>weather dependent demands: air conditioning, lighting, space heat</a:t>
            </a:r>
          </a:p>
          <a:p>
            <a:pPr marL="742950" lvl="1" indent="-285750">
              <a:spcBef>
                <a:spcPct val="20000"/>
              </a:spcBef>
              <a:buFontTx/>
              <a:buChar char="–"/>
            </a:pPr>
            <a:r>
              <a:rPr lang="en-US" sz="1200"/>
              <a:t>weather independent, electricity specific demands</a:t>
            </a:r>
          </a:p>
          <a:p>
            <a:pPr marL="742950" lvl="1" indent="-285750">
              <a:spcBef>
                <a:spcPct val="20000"/>
              </a:spcBef>
              <a:buFontTx/>
              <a:buChar char="–"/>
            </a:pPr>
            <a:r>
              <a:rPr lang="en-US" sz="1200"/>
              <a:t>‘additional demands’: inputs to stores, outputs to trade</a:t>
            </a:r>
          </a:p>
          <a:p>
            <a:pPr marL="742950" lvl="1" indent="-285750">
              <a:spcBef>
                <a:spcPct val="20000"/>
              </a:spcBef>
              <a:buFontTx/>
              <a:buChar char="–"/>
            </a:pPr>
            <a:r>
              <a:rPr lang="en-US" sz="1200"/>
              <a:t>transmission/transformation/distribution losses (constant, not varying with load)</a:t>
            </a:r>
          </a:p>
          <a:p>
            <a:pPr marL="742950" lvl="1" indent="-285750">
              <a:spcBef>
                <a:spcPct val="20000"/>
              </a:spcBef>
              <a:buFontTx/>
              <a:buChar char="–"/>
            </a:pPr>
            <a:endParaRPr lang="en-US" sz="1200"/>
          </a:p>
          <a:p>
            <a:pPr marL="342900" indent="-342900">
              <a:spcBef>
                <a:spcPct val="20000"/>
              </a:spcBef>
            </a:pPr>
            <a:r>
              <a:rPr lang="en-US" sz="1200"/>
              <a:t>The Supplies and demand chart shows :</a:t>
            </a:r>
          </a:p>
          <a:p>
            <a:pPr marL="742950" lvl="1" indent="-285750">
              <a:spcBef>
                <a:spcPct val="20000"/>
              </a:spcBef>
              <a:buFontTx/>
              <a:buChar char="–"/>
            </a:pPr>
            <a:r>
              <a:rPr lang="en-US" sz="1200"/>
              <a:t>renewable generation: hydro, tidal, wave, aerogeneration , solar generation</a:t>
            </a:r>
          </a:p>
          <a:p>
            <a:pPr marL="742950" lvl="1" indent="-285750">
              <a:spcBef>
                <a:spcPct val="20000"/>
              </a:spcBef>
              <a:buFontTx/>
              <a:buChar char="–"/>
            </a:pPr>
            <a:r>
              <a:rPr lang="en-US" sz="1200"/>
              <a:t>CHP</a:t>
            </a:r>
          </a:p>
          <a:p>
            <a:pPr marL="742950" lvl="1" indent="-285750">
              <a:spcBef>
                <a:spcPct val="20000"/>
              </a:spcBef>
              <a:buFontTx/>
              <a:buChar char="–"/>
            </a:pPr>
            <a:r>
              <a:rPr lang="en-US" sz="1200"/>
              <a:t>‘additional supplies’: outputs from stores, inputs from trade</a:t>
            </a:r>
          </a:p>
          <a:p>
            <a:pPr marL="742950" lvl="1" indent="-285750">
              <a:spcBef>
                <a:spcPct val="20000"/>
              </a:spcBef>
              <a:buFontTx/>
              <a:buChar char="–"/>
            </a:pPr>
            <a:r>
              <a:rPr lang="en-US" sz="1200"/>
              <a:t>optional generation which can be supplied at any time</a:t>
            </a:r>
          </a:p>
          <a:p>
            <a:pPr marL="342900" indent="-342900">
              <a:spcBef>
                <a:spcPct val="20000"/>
              </a:spcBef>
            </a:pPr>
            <a:endParaRPr lang="en-US" sz="1200"/>
          </a:p>
          <a:p>
            <a:pPr marL="342900" indent="-342900">
              <a:spcBef>
                <a:spcPct val="20000"/>
              </a:spcBef>
            </a:pPr>
            <a:r>
              <a:rPr lang="en-US" sz="1200"/>
              <a:t>The Cumulative demand and supply chart shows cumulative total demand and supply; the maximum difference between these determines storage needs for the day.</a:t>
            </a:r>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E105AC1-3C34-4AD7-9A9A-7C709733B085}" type="slidenum">
              <a:rPr lang="en-GB"/>
              <a:pPr algn="r"/>
              <a:t>46</a:t>
            </a:fld>
            <a:endParaRPr lang="en-GB"/>
          </a:p>
        </p:txBody>
      </p:sp>
      <p:sp>
        <p:nvSpPr>
          <p:cNvPr id="48131" name="Rectangle 2"/>
          <p:cNvSpPr>
            <a:spLocks noGrp="1" noChangeArrowheads="1"/>
          </p:cNvSpPr>
          <p:nvPr>
            <p:ph type="title"/>
          </p:nvPr>
        </p:nvSpPr>
        <p:spPr>
          <a:xfrm>
            <a:off x="684213" y="620713"/>
            <a:ext cx="7745412" cy="360362"/>
          </a:xfrm>
        </p:spPr>
        <p:txBody>
          <a:bodyPr/>
          <a:lstStyle/>
          <a:p>
            <a:r>
              <a:rPr lang="en-US" sz="2000" smtClean="0">
                <a:solidFill>
                  <a:srgbClr val="3AAE4B"/>
                </a:solidFill>
              </a:rPr>
              <a:t>VarInt</a:t>
            </a:r>
            <a:r>
              <a:rPr lang="en-US" sz="2000" smtClean="0"/>
              <a:t> : Sample d</a:t>
            </a:r>
            <a:r>
              <a:rPr lang="en-GB" sz="2000" smtClean="0"/>
              <a:t>ay : winter’s day of variable supply excess</a:t>
            </a:r>
            <a:endParaRPr lang="en-US" sz="2000" smtClean="0"/>
          </a:p>
        </p:txBody>
      </p:sp>
      <p:sp>
        <p:nvSpPr>
          <p:cNvPr id="48132" name="Rectangle 3"/>
          <p:cNvSpPr>
            <a:spLocks noGrp="1" noChangeArrowheads="1"/>
          </p:cNvSpPr>
          <p:nvPr>
            <p:ph type="body" sz="half" idx="1"/>
          </p:nvPr>
        </p:nvSpPr>
        <p:spPr>
          <a:xfrm>
            <a:off x="900113" y="1196975"/>
            <a:ext cx="7559675" cy="4968875"/>
          </a:xfrm>
        </p:spPr>
        <p:txBody>
          <a:bodyPr/>
          <a:lstStyle/>
          <a:p>
            <a:pPr>
              <a:buFontTx/>
              <a:buNone/>
            </a:pPr>
            <a:endParaRPr lang="en-US" sz="1400" smtClean="0"/>
          </a:p>
          <a:p>
            <a:pPr>
              <a:buFontTx/>
              <a:buNone/>
            </a:pPr>
            <a:endParaRPr lang="en-US" sz="1400" smtClean="0"/>
          </a:p>
        </p:txBody>
      </p:sp>
      <p:pic>
        <p:nvPicPr>
          <p:cNvPr id="48133" name="Picture 14"/>
          <p:cNvPicPr>
            <a:picLocks noChangeAspect="1" noChangeArrowheads="1"/>
          </p:cNvPicPr>
          <p:nvPr/>
        </p:nvPicPr>
        <p:blipFill>
          <a:blip r:embed="rId3" cstate="print"/>
          <a:srcRect/>
          <a:stretch>
            <a:fillRect/>
          </a:stretch>
        </p:blipFill>
        <p:spPr bwMode="auto">
          <a:xfrm>
            <a:off x="684213" y="981075"/>
            <a:ext cx="7920037" cy="5381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4DA4D0B-5615-4A43-9896-C1D966B9E458}" type="slidenum">
              <a:rPr lang="en-GB"/>
              <a:pPr algn="r"/>
              <a:t>47</a:t>
            </a:fld>
            <a:endParaRPr lang="en-GB"/>
          </a:p>
        </p:txBody>
      </p:sp>
      <p:sp>
        <p:nvSpPr>
          <p:cNvPr id="49155" name="Rectangle 2"/>
          <p:cNvSpPr>
            <a:spLocks noGrp="1" noChangeArrowheads="1"/>
          </p:cNvSpPr>
          <p:nvPr>
            <p:ph type="title"/>
          </p:nvPr>
        </p:nvSpPr>
        <p:spPr>
          <a:xfrm>
            <a:off x="684213" y="620713"/>
            <a:ext cx="7602537" cy="287337"/>
          </a:xfrm>
        </p:spPr>
        <p:txBody>
          <a:bodyPr/>
          <a:lstStyle/>
          <a:p>
            <a:r>
              <a:rPr lang="en-US" sz="2000" smtClean="0">
                <a:solidFill>
                  <a:srgbClr val="3AAE4B"/>
                </a:solidFill>
              </a:rPr>
              <a:t>VarInt</a:t>
            </a:r>
            <a:r>
              <a:rPr lang="en-US" sz="2000" smtClean="0"/>
              <a:t> : Sample d</a:t>
            </a:r>
            <a:r>
              <a:rPr lang="en-GB" sz="2000" smtClean="0"/>
              <a:t>ay : winter’s day of variable supply deficit</a:t>
            </a:r>
            <a:endParaRPr lang="en-US" sz="2000" smtClean="0"/>
          </a:p>
        </p:txBody>
      </p:sp>
      <p:sp>
        <p:nvSpPr>
          <p:cNvPr id="49156" name="Rectangle 3"/>
          <p:cNvSpPr>
            <a:spLocks noGrp="1" noChangeArrowheads="1"/>
          </p:cNvSpPr>
          <p:nvPr>
            <p:ph type="body" sz="half" idx="1"/>
          </p:nvPr>
        </p:nvSpPr>
        <p:spPr>
          <a:xfrm>
            <a:off x="900113" y="1196975"/>
            <a:ext cx="7559675" cy="4968875"/>
          </a:xfrm>
        </p:spPr>
        <p:txBody>
          <a:bodyPr/>
          <a:lstStyle/>
          <a:p>
            <a:pPr>
              <a:buFontTx/>
              <a:buNone/>
            </a:pPr>
            <a:endParaRPr lang="en-US" sz="1400" smtClean="0"/>
          </a:p>
          <a:p>
            <a:pPr>
              <a:buFontTx/>
              <a:buNone/>
            </a:pPr>
            <a:endParaRPr lang="en-US" sz="1400" smtClean="0"/>
          </a:p>
        </p:txBody>
      </p:sp>
      <p:pic>
        <p:nvPicPr>
          <p:cNvPr id="49157" name="Picture 15"/>
          <p:cNvPicPr>
            <a:picLocks noChangeAspect="1" noChangeArrowheads="1"/>
          </p:cNvPicPr>
          <p:nvPr/>
        </p:nvPicPr>
        <p:blipFill>
          <a:blip r:embed="rId3" cstate="print"/>
          <a:srcRect/>
          <a:stretch>
            <a:fillRect/>
          </a:stretch>
        </p:blipFill>
        <p:spPr bwMode="auto">
          <a:xfrm>
            <a:off x="539750" y="908050"/>
            <a:ext cx="7920038" cy="5381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algn="ctr"/>
            <a:r>
              <a:rPr lang="en-US" sz="2000" smtClean="0">
                <a:solidFill>
                  <a:srgbClr val="3AAE4B"/>
                </a:solidFill>
              </a:rPr>
              <a:t>VarInt</a:t>
            </a:r>
            <a:r>
              <a:rPr lang="en-US" sz="2000" smtClean="0"/>
              <a:t> : </a:t>
            </a:r>
            <a:r>
              <a:rPr lang="en-GB" sz="2000" smtClean="0"/>
              <a:t>Day sampling : </a:t>
            </a:r>
            <a:r>
              <a:rPr lang="en-GB" sz="2000" smtClean="0">
                <a:solidFill>
                  <a:srgbClr val="FF3300"/>
                </a:solidFill>
              </a:rPr>
              <a:t>animation</a:t>
            </a:r>
            <a:endParaRPr lang="en-US" sz="2000" smtClean="0">
              <a:solidFill>
                <a:srgbClr val="FF3300"/>
              </a:solidFill>
            </a:endParaRPr>
          </a:p>
        </p:txBody>
      </p:sp>
      <p:sp>
        <p:nvSpPr>
          <p:cNvPr id="50180" name="Rectangle 3"/>
          <p:cNvSpPr>
            <a:spLocks noGrp="1" noChangeArrowheads="1"/>
          </p:cNvSpPr>
          <p:nvPr>
            <p:ph idx="1"/>
          </p:nvPr>
        </p:nvSpPr>
        <p:spPr/>
        <p:txBody>
          <a:bodyPr/>
          <a:lstStyle/>
          <a:p>
            <a:pPr>
              <a:buFontTx/>
              <a:buNone/>
            </a:pPr>
            <a:endParaRPr lang="en-US" sz="1400" smtClean="0"/>
          </a:p>
          <a:p>
            <a:pPr>
              <a:buFontTx/>
              <a:buNone/>
            </a:pPr>
            <a:endParaRPr lang="en-US" sz="1400" smtClean="0"/>
          </a:p>
        </p:txBody>
      </p:sp>
      <p:sp>
        <p:nvSpPr>
          <p:cNvPr id="50178" name="Slide Number Placeholder 4"/>
          <p:cNvSpPr>
            <a:spLocks noGrp="1"/>
          </p:cNvSpPr>
          <p:nvPr>
            <p:ph type="sldNum" sz="quarter" idx="12"/>
          </p:nvPr>
        </p:nvSpPr>
        <p:spPr bwMode="auto">
          <a:prstGeom prst="rect">
            <a:avLst/>
          </a:prstGeom>
          <a:noFill/>
          <a:ln>
            <a:miter lim="800000"/>
            <a:headEnd/>
            <a:tailEnd/>
          </a:ln>
        </p:spPr>
        <p:txBody>
          <a:bodyPr/>
          <a:lstStyle/>
          <a:p>
            <a:pPr algn="r"/>
            <a:fld id="{9A7F5E21-CEB0-4497-B639-4F7A8A136018}" type="slidenum">
              <a:rPr lang="en-GB"/>
              <a:pPr algn="r"/>
              <a:t>48</a:t>
            </a:fld>
            <a:endParaRPr lang="en-GB"/>
          </a:p>
        </p:txBody>
      </p:sp>
      <p:pic>
        <p:nvPicPr>
          <p:cNvPr id="50181" name="Picture 9" descr="ESTDaySys"/>
          <p:cNvPicPr>
            <a:picLocks noChangeAspect="1" noChangeArrowheads="1" noCrop="1"/>
          </p:cNvPicPr>
          <p:nvPr/>
        </p:nvPicPr>
        <p:blipFill>
          <a:blip r:embed="rId3" cstate="print"/>
          <a:srcRect/>
          <a:stretch>
            <a:fillRect/>
          </a:stretch>
        </p:blipFill>
        <p:spPr bwMode="auto">
          <a:xfrm>
            <a:off x="1055688" y="1143000"/>
            <a:ext cx="7608887" cy="538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GB" sz="2000" smtClean="0"/>
              <a:t>Demand and supply day sampling</a:t>
            </a:r>
            <a:endParaRPr lang="en-US" sz="2000" smtClean="0"/>
          </a:p>
        </p:txBody>
      </p:sp>
      <p:sp>
        <p:nvSpPr>
          <p:cNvPr id="51204" name="Rectangle 3"/>
          <p:cNvSpPr>
            <a:spLocks noGrp="1" noChangeArrowheads="1"/>
          </p:cNvSpPr>
          <p:nvPr>
            <p:ph idx="1"/>
          </p:nvPr>
        </p:nvSpPr>
        <p:spPr/>
        <p:txBody>
          <a:bodyPr/>
          <a:lstStyle/>
          <a:p>
            <a:pPr>
              <a:buFontTx/>
              <a:buNone/>
            </a:pPr>
            <a:endParaRPr lang="en-US" sz="1200" smtClean="0"/>
          </a:p>
          <a:p>
            <a:pPr>
              <a:buFontTx/>
              <a:buNone/>
            </a:pPr>
            <a:endParaRPr lang="en-US" sz="1200" smtClean="0"/>
          </a:p>
        </p:txBody>
      </p:sp>
      <p:sp>
        <p:nvSpPr>
          <p:cNvPr id="51202" name="Slide Number Placeholder 4"/>
          <p:cNvSpPr>
            <a:spLocks noGrp="1"/>
          </p:cNvSpPr>
          <p:nvPr>
            <p:ph type="sldNum" sz="quarter" idx="12"/>
          </p:nvPr>
        </p:nvSpPr>
        <p:spPr bwMode="auto">
          <a:prstGeom prst="rect">
            <a:avLst/>
          </a:prstGeom>
          <a:noFill/>
          <a:ln>
            <a:miter lim="800000"/>
            <a:headEnd/>
            <a:tailEnd/>
          </a:ln>
        </p:spPr>
        <p:txBody>
          <a:bodyPr/>
          <a:lstStyle/>
          <a:p>
            <a:pPr algn="r"/>
            <a:fld id="{DC1CFD32-D0FC-4DAF-8150-426685295D29}" type="slidenum">
              <a:rPr lang="en-GB"/>
              <a:pPr algn="r"/>
              <a:t>49</a:t>
            </a:fld>
            <a:endParaRPr lang="en-GB"/>
          </a:p>
        </p:txBody>
      </p:sp>
      <p:sp>
        <p:nvSpPr>
          <p:cNvPr id="51205" name="Rectangle 4"/>
          <p:cNvSpPr>
            <a:spLocks noChangeArrowheads="1"/>
          </p:cNvSpPr>
          <p:nvPr/>
        </p:nvSpPr>
        <p:spPr bwMode="auto">
          <a:xfrm>
            <a:off x="755650" y="1214438"/>
            <a:ext cx="4968875" cy="5238750"/>
          </a:xfrm>
          <a:prstGeom prst="rect">
            <a:avLst/>
          </a:prstGeom>
          <a:noFill/>
          <a:ln w="9525">
            <a:noFill/>
            <a:miter lim="800000"/>
            <a:headEnd/>
            <a:tailEnd/>
          </a:ln>
        </p:spPr>
        <p:txBody>
          <a:bodyPr/>
          <a:lstStyle/>
          <a:p>
            <a:pPr marL="342900" indent="-342900">
              <a:spcBef>
                <a:spcPct val="20000"/>
              </a:spcBef>
            </a:pPr>
            <a:r>
              <a:rPr lang="en-GB" sz="1400"/>
              <a:t>This illustrative modelling indicates how variable renewable and CHP electricity might be absorbed using system and </a:t>
            </a:r>
            <a:r>
              <a:rPr lang="en-US" sz="1400"/>
              <a:t>‘sub-system’ storage.</a:t>
            </a:r>
          </a:p>
          <a:p>
            <a:pPr marL="342900" indent="-342900">
              <a:spcBef>
                <a:spcPct val="20000"/>
              </a:spcBef>
            </a:pPr>
            <a:endParaRPr lang="en-US" sz="1400"/>
          </a:p>
          <a:p>
            <a:pPr marL="342900" indent="-342900">
              <a:spcBef>
                <a:spcPct val="20000"/>
              </a:spcBef>
            </a:pPr>
            <a:r>
              <a:rPr lang="en-US" sz="1400"/>
              <a:t>In practice, not all demand-supply mismatch would be absorbed with storage as it would not be the least-cost option.</a:t>
            </a:r>
          </a:p>
          <a:p>
            <a:pPr marL="342900" indent="-342900">
              <a:spcBef>
                <a:spcPct val="20000"/>
              </a:spcBef>
            </a:pPr>
            <a:endParaRPr lang="en-US" sz="1400"/>
          </a:p>
          <a:p>
            <a:pPr marL="342900" indent="-342900">
              <a:spcBef>
                <a:spcPct val="20000"/>
              </a:spcBef>
            </a:pPr>
            <a:r>
              <a:rPr lang="en-US" sz="1400"/>
              <a:t>System planning would take into account the statistics of the variations in demand and supply.</a:t>
            </a:r>
          </a:p>
          <a:p>
            <a:pPr marL="342900" indent="-342900">
              <a:spcBef>
                <a:spcPct val="20000"/>
              </a:spcBef>
            </a:pPr>
            <a:endParaRPr lang="en-US" sz="1400"/>
          </a:p>
          <a:p>
            <a:pPr marL="342900" indent="-342900">
              <a:spcBef>
                <a:spcPct val="20000"/>
              </a:spcBef>
            </a:pPr>
            <a:r>
              <a:rPr lang="en-US" sz="1400"/>
              <a:t>For the dummy data, the histograms shows some statistics from 500 random sample days based on dummy data:</a:t>
            </a:r>
          </a:p>
          <a:p>
            <a:pPr marL="742950" lvl="1" indent="-285750">
              <a:spcBef>
                <a:spcPct val="20000"/>
              </a:spcBef>
              <a:buFontTx/>
              <a:buChar char="–"/>
            </a:pPr>
            <a:r>
              <a:rPr lang="en-US" sz="1400"/>
              <a:t>On about 10% of the days, storage requirement is greater than about half the maximum. </a:t>
            </a:r>
          </a:p>
          <a:p>
            <a:pPr marL="742950" lvl="1" indent="-285750">
              <a:spcBef>
                <a:spcPct val="20000"/>
              </a:spcBef>
              <a:buFontTx/>
              <a:buChar char="–"/>
            </a:pPr>
            <a:r>
              <a:rPr lang="en-US" sz="1400"/>
              <a:t>Although the average energy deficit is zero, the distribution is skewed</a:t>
            </a:r>
          </a:p>
          <a:p>
            <a:pPr marL="342900" indent="-342900">
              <a:spcBef>
                <a:spcPct val="20000"/>
              </a:spcBef>
            </a:pPr>
            <a:endParaRPr lang="en-US" sz="1400"/>
          </a:p>
          <a:p>
            <a:pPr marL="342900" indent="-342900">
              <a:spcBef>
                <a:spcPct val="20000"/>
              </a:spcBef>
            </a:pPr>
            <a:endParaRPr lang="en-US" sz="1400"/>
          </a:p>
          <a:p>
            <a:pPr marL="742950" lvl="1" indent="-285750">
              <a:spcBef>
                <a:spcPct val="20000"/>
              </a:spcBef>
              <a:buFontTx/>
              <a:buChar char="–"/>
            </a:pPr>
            <a:endParaRPr lang="en-US" sz="1400"/>
          </a:p>
        </p:txBody>
      </p:sp>
      <p:pic>
        <p:nvPicPr>
          <p:cNvPr id="51206" name="Picture 18"/>
          <p:cNvPicPr>
            <a:picLocks noChangeAspect="1" noChangeArrowheads="1"/>
          </p:cNvPicPr>
          <p:nvPr/>
        </p:nvPicPr>
        <p:blipFill>
          <a:blip r:embed="rId3" cstate="print"/>
          <a:srcRect/>
          <a:stretch>
            <a:fillRect/>
          </a:stretch>
        </p:blipFill>
        <p:spPr bwMode="auto">
          <a:xfrm>
            <a:off x="5580063" y="836613"/>
            <a:ext cx="3429000" cy="2016125"/>
          </a:xfrm>
          <a:prstGeom prst="rect">
            <a:avLst/>
          </a:prstGeom>
          <a:noFill/>
          <a:ln w="9525" algn="ctr">
            <a:noFill/>
            <a:miter lim="800000"/>
            <a:headEnd/>
            <a:tailEnd/>
          </a:ln>
        </p:spPr>
      </p:pic>
      <p:pic>
        <p:nvPicPr>
          <p:cNvPr id="51207" name="Picture 19"/>
          <p:cNvPicPr>
            <a:picLocks noChangeAspect="1" noChangeArrowheads="1"/>
          </p:cNvPicPr>
          <p:nvPr/>
        </p:nvPicPr>
        <p:blipFill>
          <a:blip r:embed="rId4" cstate="print"/>
          <a:srcRect/>
          <a:stretch>
            <a:fillRect/>
          </a:stretch>
        </p:blipFill>
        <p:spPr bwMode="auto">
          <a:xfrm>
            <a:off x="5580063" y="4437063"/>
            <a:ext cx="3343275" cy="1871662"/>
          </a:xfrm>
          <a:prstGeom prst="rect">
            <a:avLst/>
          </a:prstGeom>
          <a:noFill/>
          <a:ln w="9525" algn="ctr">
            <a:noFill/>
            <a:miter lim="800000"/>
            <a:headEnd/>
            <a:tailEnd/>
          </a:ln>
        </p:spPr>
      </p:pic>
      <p:pic>
        <p:nvPicPr>
          <p:cNvPr id="51208" name="Picture 21"/>
          <p:cNvPicPr>
            <a:picLocks noChangeAspect="1" noChangeArrowheads="1"/>
          </p:cNvPicPr>
          <p:nvPr/>
        </p:nvPicPr>
        <p:blipFill>
          <a:blip r:embed="rId5" cstate="print"/>
          <a:srcRect/>
          <a:stretch>
            <a:fillRect/>
          </a:stretch>
        </p:blipFill>
        <p:spPr bwMode="auto">
          <a:xfrm>
            <a:off x="5580063" y="2852738"/>
            <a:ext cx="3305175" cy="15827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bwMode="auto">
          <a:xfrm>
            <a:off x="6715125" y="6381750"/>
            <a:ext cx="2133600" cy="476250"/>
          </a:xfrm>
          <a:prstGeom prst="rect">
            <a:avLst/>
          </a:prstGeom>
          <a:noFill/>
          <a:ln>
            <a:miter lim="800000"/>
            <a:headEnd/>
            <a:tailEnd/>
          </a:ln>
        </p:spPr>
        <p:txBody>
          <a:bodyPr/>
          <a:lstStyle/>
          <a:p>
            <a:pPr algn="r"/>
            <a:fld id="{2F9E00FD-5BB0-447B-92D3-A78F31A4407F}" type="slidenum">
              <a:rPr lang="en-GB"/>
              <a:pPr algn="r"/>
              <a:t>5</a:t>
            </a:fld>
            <a:endParaRPr lang="en-GB"/>
          </a:p>
        </p:txBody>
      </p:sp>
      <p:sp>
        <p:nvSpPr>
          <p:cNvPr id="7171" name="Rectangle 2"/>
          <p:cNvSpPr>
            <a:spLocks noGrp="1" noChangeArrowheads="1"/>
          </p:cNvSpPr>
          <p:nvPr>
            <p:ph type="title"/>
          </p:nvPr>
        </p:nvSpPr>
        <p:spPr>
          <a:xfrm>
            <a:off x="642938" y="571500"/>
            <a:ext cx="7175500" cy="731838"/>
          </a:xfrm>
        </p:spPr>
        <p:txBody>
          <a:bodyPr/>
          <a:lstStyle/>
          <a:p>
            <a:r>
              <a:rPr lang="en-GB" smtClean="0"/>
              <a:t>The energy system: demand and supply options</a:t>
            </a:r>
          </a:p>
        </p:txBody>
      </p:sp>
      <p:pic>
        <p:nvPicPr>
          <p:cNvPr id="7172" name="Picture 3"/>
          <p:cNvPicPr>
            <a:picLocks noChangeAspect="1" noChangeArrowheads="1"/>
          </p:cNvPicPr>
          <p:nvPr/>
        </p:nvPicPr>
        <p:blipFill>
          <a:blip r:embed="rId3" cstate="print"/>
          <a:srcRect/>
          <a:stretch>
            <a:fillRect/>
          </a:stretch>
        </p:blipFill>
        <p:spPr bwMode="auto">
          <a:xfrm>
            <a:off x="611188" y="1484313"/>
            <a:ext cx="8229600" cy="4830762"/>
          </a:xfrm>
          <a:prstGeom prst="rect">
            <a:avLst/>
          </a:prstGeom>
          <a:noFill/>
          <a:ln w="9525">
            <a:noFill/>
            <a:miter lim="800000"/>
            <a:headEnd/>
            <a:tailEnd/>
          </a:ln>
        </p:spPr>
      </p:pic>
      <p:sp>
        <p:nvSpPr>
          <p:cNvPr id="7173" name="Rectangle 4"/>
          <p:cNvSpPr>
            <a:spLocks noGrp="1" noChangeArrowheads="1"/>
          </p:cNvSpPr>
          <p:nvPr>
            <p:ph type="body" idx="1"/>
          </p:nvPr>
        </p:nvSpPr>
        <p:spPr>
          <a:xfrm>
            <a:off x="684213" y="1052513"/>
            <a:ext cx="7561262" cy="358775"/>
          </a:xfrm>
        </p:spPr>
        <p:txBody>
          <a:bodyPr/>
          <a:lstStyle/>
          <a:p>
            <a:pPr>
              <a:buFontTx/>
              <a:buNone/>
            </a:pPr>
            <a:r>
              <a:rPr lang="en-GB" smtClean="0"/>
              <a:t>Energy demands and sources interact and can be combined in limitless ways.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819DB901-1372-4784-9E43-6B7705689C78}" type="slidenum">
              <a:rPr lang="en-GB"/>
              <a:pPr algn="r"/>
              <a:t>50</a:t>
            </a:fld>
            <a:endParaRPr lang="en-GB"/>
          </a:p>
        </p:txBody>
      </p:sp>
      <p:sp>
        <p:nvSpPr>
          <p:cNvPr id="52227" name="Rectangle 2"/>
          <p:cNvSpPr>
            <a:spLocks noGrp="1" noChangeArrowheads="1"/>
          </p:cNvSpPr>
          <p:nvPr>
            <p:ph type="title"/>
          </p:nvPr>
        </p:nvSpPr>
        <p:spPr>
          <a:xfrm>
            <a:off x="684213" y="620713"/>
            <a:ext cx="8102600" cy="431800"/>
          </a:xfrm>
        </p:spPr>
        <p:txBody>
          <a:bodyPr/>
          <a:lstStyle/>
          <a:p>
            <a:r>
              <a:rPr lang="en-GB" sz="2000" smtClean="0"/>
              <a:t>Diurnal storage : illustrative configuration</a:t>
            </a:r>
            <a:endParaRPr lang="en-US" sz="2000" smtClean="0"/>
          </a:p>
        </p:txBody>
      </p:sp>
      <p:sp>
        <p:nvSpPr>
          <p:cNvPr id="52228" name="Rectangle 3"/>
          <p:cNvSpPr>
            <a:spLocks noGrp="1" noChangeArrowheads="1"/>
          </p:cNvSpPr>
          <p:nvPr>
            <p:ph type="body" sz="half" idx="1"/>
          </p:nvPr>
        </p:nvSpPr>
        <p:spPr>
          <a:xfrm>
            <a:off x="755650" y="1125538"/>
            <a:ext cx="7559675" cy="4968875"/>
          </a:xfrm>
        </p:spPr>
        <p:txBody>
          <a:bodyPr/>
          <a:lstStyle/>
          <a:p>
            <a:pPr>
              <a:buFontTx/>
              <a:buNone/>
            </a:pPr>
            <a:endParaRPr lang="en-US" sz="1400" smtClean="0"/>
          </a:p>
          <a:p>
            <a:pPr>
              <a:buFontTx/>
              <a:buNone/>
            </a:pPr>
            <a:endParaRPr lang="en-US" sz="1400" smtClean="0"/>
          </a:p>
        </p:txBody>
      </p:sp>
      <p:sp>
        <p:nvSpPr>
          <p:cNvPr id="52229" name="Rectangle 4"/>
          <p:cNvSpPr>
            <a:spLocks noChangeArrowheads="1"/>
          </p:cNvSpPr>
          <p:nvPr/>
        </p:nvSpPr>
        <p:spPr bwMode="auto">
          <a:xfrm>
            <a:off x="684213" y="1052513"/>
            <a:ext cx="4602162" cy="5162550"/>
          </a:xfrm>
          <a:prstGeom prst="rect">
            <a:avLst/>
          </a:prstGeom>
          <a:noFill/>
          <a:ln w="9525">
            <a:noFill/>
            <a:miter lim="800000"/>
            <a:headEnd/>
            <a:tailEnd/>
          </a:ln>
        </p:spPr>
        <p:txBody>
          <a:bodyPr/>
          <a:lstStyle/>
          <a:p>
            <a:pPr marL="342900" indent="-342900">
              <a:spcBef>
                <a:spcPct val="20000"/>
              </a:spcBef>
            </a:pPr>
            <a:r>
              <a:rPr lang="en-US" sz="1200"/>
              <a:t>For sample dummy data and weather functions modelled, approximate storage needs were calculated for the worst days in which storage capacity is maximum in terms of GW and GWh. </a:t>
            </a:r>
          </a:p>
          <a:p>
            <a:pPr marL="342900" indent="-342900">
              <a:spcBef>
                <a:spcPct val="20000"/>
              </a:spcBef>
            </a:pPr>
            <a:r>
              <a:rPr lang="en-US" sz="1200"/>
              <a:t>This is a maximum day’s storage scenario in that it assumes:</a:t>
            </a:r>
          </a:p>
          <a:p>
            <a:pPr marL="742950" lvl="1" indent="-285750">
              <a:spcBef>
                <a:spcPct val="20000"/>
              </a:spcBef>
              <a:buFontTx/>
              <a:buChar char="–"/>
            </a:pPr>
            <a:r>
              <a:rPr lang="en-US" sz="1200"/>
              <a:t>no interruptible or degradable demands</a:t>
            </a:r>
          </a:p>
          <a:p>
            <a:pPr marL="742950" lvl="1" indent="-285750">
              <a:spcBef>
                <a:spcPct val="20000"/>
              </a:spcBef>
              <a:buFontTx/>
              <a:buChar char="–"/>
            </a:pPr>
            <a:r>
              <a:rPr lang="en-US" sz="1200"/>
              <a:t>no ‘firm’ generation from biomass, fossil or nuclear fuels</a:t>
            </a:r>
          </a:p>
          <a:p>
            <a:pPr marL="742950" lvl="1" indent="-285750">
              <a:spcBef>
                <a:spcPct val="20000"/>
              </a:spcBef>
              <a:buFontTx/>
              <a:buChar char="–"/>
            </a:pPr>
            <a:r>
              <a:rPr lang="en-US" sz="1200"/>
              <a:t>no electricity trade, either import or export</a:t>
            </a:r>
          </a:p>
          <a:p>
            <a:pPr marL="342900" indent="-342900">
              <a:spcBef>
                <a:spcPct val="20000"/>
              </a:spcBef>
            </a:pPr>
            <a:endParaRPr lang="en-US" sz="1200"/>
          </a:p>
          <a:p>
            <a:pPr marL="342900" indent="-342900">
              <a:spcBef>
                <a:spcPct val="20000"/>
              </a:spcBef>
            </a:pPr>
            <a:r>
              <a:rPr lang="en-US" sz="1200"/>
              <a:t>The current UK system level storage capacity provided by pumped storage is about 2 GW power and 10 GWh energy.</a:t>
            </a:r>
          </a:p>
          <a:p>
            <a:pPr marL="342900" indent="-342900">
              <a:spcBef>
                <a:spcPct val="20000"/>
              </a:spcBef>
            </a:pPr>
            <a:r>
              <a:rPr lang="en-US" sz="1200"/>
              <a:t>Residual needs can be met by ‘sub-system’ storage at the neighbourhood or building/vehicle level. For illustration, it is assumed that about half of the residual need is provided each by: </a:t>
            </a:r>
          </a:p>
          <a:p>
            <a:pPr marL="742950" lvl="1" indent="-285750">
              <a:spcBef>
                <a:spcPct val="20000"/>
              </a:spcBef>
              <a:buFontTx/>
              <a:buChar char="–"/>
            </a:pPr>
            <a:r>
              <a:rPr lang="en-US" sz="1200"/>
              <a:t>25 M hot water tanks in buildings of capacity 450 litres and maximum temperature change 20 C (e.g. 40 C to 60 C) providing 11 kWh energy storage per tank, and a heat input power of 0.4 kW</a:t>
            </a:r>
          </a:p>
          <a:p>
            <a:pPr marL="742950" lvl="1" indent="-285750">
              <a:spcBef>
                <a:spcPct val="20000"/>
              </a:spcBef>
              <a:buFontTx/>
              <a:buChar char="–"/>
            </a:pPr>
            <a:r>
              <a:rPr lang="en-US" sz="1200"/>
              <a:t>10 M electric vehicle battery sets in cars,  local garages, etc. of energy capacity 43 kWh and power capacity 1.2 kW. Current vehicle batteries are around 30 kWh. Note that a fraction of in-vehicle batteries can not be used when vehicles are not grid connected.</a:t>
            </a:r>
          </a:p>
        </p:txBody>
      </p:sp>
      <p:pic>
        <p:nvPicPr>
          <p:cNvPr id="52230" name="Picture 5"/>
          <p:cNvPicPr>
            <a:picLocks noChangeAspect="1" noChangeArrowheads="1"/>
          </p:cNvPicPr>
          <p:nvPr/>
        </p:nvPicPr>
        <p:blipFill>
          <a:blip r:embed="rId3" cstate="print"/>
          <a:srcRect/>
          <a:stretch>
            <a:fillRect/>
          </a:stretch>
        </p:blipFill>
        <p:spPr bwMode="auto">
          <a:xfrm>
            <a:off x="5286375" y="1143000"/>
            <a:ext cx="3465513" cy="2479675"/>
          </a:xfrm>
          <a:prstGeom prst="rect">
            <a:avLst/>
          </a:prstGeom>
          <a:noFill/>
          <a:ln w="6350" algn="ctr">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204617F0-2F98-416F-8622-D95A3BC964AF}" type="slidenum">
              <a:rPr lang="en-GB"/>
              <a:pPr algn="r"/>
              <a:t>51</a:t>
            </a:fld>
            <a:endParaRPr lang="en-GB"/>
          </a:p>
        </p:txBody>
      </p:sp>
      <p:sp>
        <p:nvSpPr>
          <p:cNvPr id="53251" name="Rectangle 2"/>
          <p:cNvSpPr>
            <a:spLocks noGrp="1" noChangeArrowheads="1"/>
          </p:cNvSpPr>
          <p:nvPr>
            <p:ph type="title"/>
          </p:nvPr>
        </p:nvSpPr>
        <p:spPr>
          <a:xfrm>
            <a:off x="395288" y="620713"/>
            <a:ext cx="8229600" cy="808037"/>
          </a:xfrm>
        </p:spPr>
        <p:txBody>
          <a:bodyPr/>
          <a:lstStyle/>
          <a:p>
            <a:pPr algn="ctr"/>
            <a:r>
              <a:rPr lang="en-US" sz="2000" b="0" smtClean="0">
                <a:solidFill>
                  <a:srgbClr val="3AAE4B"/>
                </a:solidFill>
              </a:rPr>
              <a:t>VarInt</a:t>
            </a:r>
            <a:r>
              <a:rPr lang="en-US" sz="2000" smtClean="0"/>
              <a:t> : </a:t>
            </a:r>
            <a:r>
              <a:rPr lang="en-GB" sz="2000" smtClean="0"/>
              <a:t>Optimisation over a year</a:t>
            </a:r>
            <a:endParaRPr lang="en-US" sz="2000" smtClean="0"/>
          </a:p>
        </p:txBody>
      </p:sp>
      <p:sp>
        <p:nvSpPr>
          <p:cNvPr id="53252" name="Rectangle 3"/>
          <p:cNvSpPr>
            <a:spLocks noGrp="1" noChangeArrowheads="1"/>
          </p:cNvSpPr>
          <p:nvPr>
            <p:ph type="body" sz="half" idx="1"/>
          </p:nvPr>
        </p:nvSpPr>
        <p:spPr>
          <a:xfrm>
            <a:off x="714375" y="1285875"/>
            <a:ext cx="7848600" cy="4968875"/>
          </a:xfrm>
        </p:spPr>
        <p:txBody>
          <a:bodyPr/>
          <a:lstStyle/>
          <a:p>
            <a:pPr>
              <a:buFontTx/>
              <a:buNone/>
            </a:pPr>
            <a:r>
              <a:rPr lang="en-US" sz="1200" smtClean="0"/>
              <a:t>To find the best combination of generation, trade and storage options, optimisation is used. The procedure is as follows:</a:t>
            </a:r>
          </a:p>
          <a:p>
            <a:pPr>
              <a:buFontTx/>
              <a:buAutoNum type="arabicPeriod"/>
            </a:pPr>
            <a:r>
              <a:rPr lang="en-US" sz="1200" smtClean="0"/>
              <a:t>For a fixed run of random weather data, the optimiser tries out different values for the capacities of the technologies until the cheapest combination is found.</a:t>
            </a:r>
          </a:p>
          <a:p>
            <a:pPr>
              <a:buFontTx/>
              <a:buAutoNum type="arabicPeriod"/>
            </a:pPr>
            <a:r>
              <a:rPr lang="en-US" sz="1200" smtClean="0"/>
              <a:t>This combination may then be tested against random weather to see if the system delivers electricity services securely in all circumstances.</a:t>
            </a:r>
          </a:p>
          <a:p>
            <a:pPr>
              <a:buFontTx/>
              <a:buNone/>
            </a:pPr>
            <a:endParaRPr lang="en-US" sz="1200" smtClean="0"/>
          </a:p>
          <a:p>
            <a:pPr>
              <a:buFontTx/>
              <a:buNone/>
            </a:pPr>
            <a:r>
              <a:rPr lang="en-US" sz="1200" smtClean="0"/>
              <a:t>The optimisation has these objectives and constraints:</a:t>
            </a:r>
          </a:p>
          <a:p>
            <a:pPr>
              <a:buFontTx/>
              <a:buNone/>
            </a:pPr>
            <a:endParaRPr lang="en-US" sz="1200" smtClean="0"/>
          </a:p>
          <a:p>
            <a:pPr>
              <a:buFontTx/>
              <a:buNone/>
            </a:pPr>
            <a:r>
              <a:rPr lang="en-US" sz="1200" b="1" smtClean="0"/>
              <a:t>Objective: </a:t>
            </a:r>
            <a:r>
              <a:rPr lang="en-US" sz="1200" smtClean="0"/>
              <a:t>Find the minimum total cost of electricity supply, where costs currently include;</a:t>
            </a:r>
          </a:p>
          <a:p>
            <a:r>
              <a:rPr lang="en-US" sz="1200" smtClean="0"/>
              <a:t>Capital and running costs of generation and storage</a:t>
            </a:r>
          </a:p>
          <a:p>
            <a:r>
              <a:rPr lang="en-US" sz="1200" smtClean="0"/>
              <a:t>Energy costs of optional generation (biomass, fossil) and trade</a:t>
            </a:r>
          </a:p>
          <a:p>
            <a:endParaRPr lang="en-US" sz="1200" smtClean="0"/>
          </a:p>
          <a:p>
            <a:pPr>
              <a:buFontTx/>
              <a:buNone/>
            </a:pPr>
            <a:r>
              <a:rPr lang="en-US" sz="1200" b="1" smtClean="0"/>
              <a:t>Decision variables:</a:t>
            </a:r>
          </a:p>
          <a:p>
            <a:r>
              <a:rPr lang="en-US" sz="1200" smtClean="0"/>
              <a:t>Capacities of variable generators, optional generation and stores</a:t>
            </a:r>
          </a:p>
          <a:p>
            <a:endParaRPr lang="en-US" sz="1200" smtClean="0"/>
          </a:p>
          <a:p>
            <a:pPr>
              <a:buFontTx/>
              <a:buNone/>
            </a:pPr>
            <a:r>
              <a:rPr lang="en-US" sz="1200" b="1" smtClean="0"/>
              <a:t>Constraints:</a:t>
            </a:r>
          </a:p>
          <a:p>
            <a:r>
              <a:rPr lang="en-US" sz="1200" smtClean="0"/>
              <a:t>Demands met</a:t>
            </a:r>
          </a:p>
          <a:p>
            <a:r>
              <a:rPr lang="en-US" sz="1200" smtClean="0"/>
              <a:t>Fraction of optional generation less than some specified fraction</a:t>
            </a:r>
          </a:p>
          <a:p>
            <a:r>
              <a:rPr lang="en-US" sz="1200" smtClean="0"/>
              <a:t>Renewable capacities less than ‘economic’ maximum</a:t>
            </a:r>
          </a:p>
          <a:p>
            <a:r>
              <a:rPr lang="en-US" sz="1200" smtClean="0"/>
              <a:t>Flows and energy storage limited by capacities</a:t>
            </a:r>
          </a:p>
          <a:p>
            <a:endParaRPr lang="en-US" sz="1200" smtClean="0"/>
          </a:p>
          <a:p>
            <a:pPr>
              <a:buFontTx/>
              <a:buNone/>
            </a:pPr>
            <a:r>
              <a:rPr lang="en-US" sz="1200" smtClean="0"/>
              <a:t>The optimisation is run for sample days representing a year of weather.</a:t>
            </a:r>
          </a:p>
          <a:p>
            <a:pPr>
              <a:buFontTx/>
              <a:buNone/>
            </a:pPr>
            <a:endParaRPr lang="en-US" sz="1200" smtClean="0"/>
          </a:p>
        </p:txBody>
      </p:sp>
      <p:sp>
        <p:nvSpPr>
          <p:cNvPr id="53253" name="Rectangle 5"/>
          <p:cNvSpPr>
            <a:spLocks noChangeArrowheads="1"/>
          </p:cNvSpPr>
          <p:nvPr/>
        </p:nvSpPr>
        <p:spPr bwMode="auto">
          <a:xfrm>
            <a:off x="755650" y="1052513"/>
            <a:ext cx="7488238" cy="5113337"/>
          </a:xfrm>
          <a:prstGeom prst="rect">
            <a:avLst/>
          </a:prstGeom>
          <a:noFill/>
          <a:ln w="9525">
            <a:noFill/>
            <a:miter lim="800000"/>
            <a:headEnd/>
            <a:tailEnd/>
          </a:ln>
        </p:spPr>
        <p:txBody>
          <a:bodyPr/>
          <a:lstStyle/>
          <a:p>
            <a:pPr marL="342900" indent="-342900">
              <a:spcBef>
                <a:spcPct val="20000"/>
              </a:spcBef>
            </a:pPr>
            <a:endParaRPr lang="en-GB" sz="1400"/>
          </a:p>
          <a:p>
            <a:pPr marL="342900" indent="-342900">
              <a:spcBef>
                <a:spcPct val="20000"/>
              </a:spcBef>
            </a:pPr>
            <a:endParaRPr lang="en-US" sz="1400"/>
          </a:p>
          <a:p>
            <a:pPr marL="742950" lvl="1" indent="-285750">
              <a:spcBef>
                <a:spcPct val="20000"/>
              </a:spcBef>
              <a:buFontTx/>
              <a:buChar char="–"/>
            </a:pPr>
            <a:endParaRPr lang="en-US"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6D1DF140-BACC-40EB-AA95-4D817467C1C6}" type="slidenum">
              <a:rPr lang="en-GB"/>
              <a:pPr algn="r"/>
              <a:t>52</a:t>
            </a:fld>
            <a:endParaRPr lang="en-GB"/>
          </a:p>
        </p:txBody>
      </p:sp>
      <p:sp>
        <p:nvSpPr>
          <p:cNvPr id="54275" name="Rectangle 2"/>
          <p:cNvSpPr>
            <a:spLocks noGrp="1" noChangeArrowheads="1"/>
          </p:cNvSpPr>
          <p:nvPr>
            <p:ph type="title"/>
          </p:nvPr>
        </p:nvSpPr>
        <p:spPr>
          <a:xfrm>
            <a:off x="395288" y="620713"/>
            <a:ext cx="8229600" cy="879475"/>
          </a:xfrm>
        </p:spPr>
        <p:txBody>
          <a:bodyPr/>
          <a:lstStyle/>
          <a:p>
            <a:r>
              <a:rPr lang="en-US" sz="2000" b="0" smtClean="0">
                <a:solidFill>
                  <a:srgbClr val="3AAE4B"/>
                </a:solidFill>
              </a:rPr>
              <a:t>VarInt</a:t>
            </a:r>
            <a:r>
              <a:rPr lang="en-US" sz="2000" smtClean="0"/>
              <a:t> : </a:t>
            </a:r>
            <a:r>
              <a:rPr lang="en-GB" sz="2000" smtClean="0"/>
              <a:t>Optimisation methods</a:t>
            </a:r>
            <a:endParaRPr lang="en-US" sz="2000" smtClean="0"/>
          </a:p>
        </p:txBody>
      </p:sp>
      <p:sp>
        <p:nvSpPr>
          <p:cNvPr id="54276" name="Rectangle 3"/>
          <p:cNvSpPr>
            <a:spLocks noGrp="1" noChangeArrowheads="1"/>
          </p:cNvSpPr>
          <p:nvPr>
            <p:ph type="body" sz="half" idx="1"/>
          </p:nvPr>
        </p:nvSpPr>
        <p:spPr>
          <a:xfrm>
            <a:off x="755650" y="1214438"/>
            <a:ext cx="7848600" cy="4879975"/>
          </a:xfrm>
        </p:spPr>
        <p:txBody>
          <a:bodyPr/>
          <a:lstStyle/>
          <a:p>
            <a:pPr>
              <a:buFontTx/>
              <a:buNone/>
            </a:pPr>
            <a:endParaRPr lang="en-US" sz="1400" smtClean="0"/>
          </a:p>
          <a:p>
            <a:pPr>
              <a:buFontTx/>
              <a:buNone/>
            </a:pPr>
            <a:endParaRPr lang="en-US" sz="1400" smtClean="0"/>
          </a:p>
        </p:txBody>
      </p:sp>
      <p:sp>
        <p:nvSpPr>
          <p:cNvPr id="54277" name="Rectangle 4"/>
          <p:cNvSpPr>
            <a:spLocks noChangeArrowheads="1"/>
          </p:cNvSpPr>
          <p:nvPr/>
        </p:nvSpPr>
        <p:spPr bwMode="auto">
          <a:xfrm>
            <a:off x="755650" y="1357313"/>
            <a:ext cx="5545138" cy="4808537"/>
          </a:xfrm>
          <a:prstGeom prst="rect">
            <a:avLst/>
          </a:prstGeom>
          <a:noFill/>
          <a:ln w="9525">
            <a:noFill/>
            <a:miter lim="800000"/>
            <a:headEnd/>
            <a:tailEnd/>
          </a:ln>
        </p:spPr>
        <p:txBody>
          <a:bodyPr/>
          <a:lstStyle/>
          <a:p>
            <a:pPr marL="342900" indent="-342900">
              <a:spcBef>
                <a:spcPct val="20000"/>
              </a:spcBef>
            </a:pPr>
            <a:r>
              <a:rPr lang="en-GB" sz="1200"/>
              <a:t>Finding the optimum is a difficult problem because the energy system is highly non-linear, especially with storage. The optimisation is carried out with a combination of methods:</a:t>
            </a:r>
          </a:p>
          <a:p>
            <a:pPr marL="742950" lvl="1" indent="-285750">
              <a:spcBef>
                <a:spcPct val="20000"/>
              </a:spcBef>
              <a:buFontTx/>
              <a:buChar char="–"/>
            </a:pPr>
            <a:r>
              <a:rPr lang="en-GB" sz="1200"/>
              <a:t>a genetic algorithm (GA) that is good for searching for a wide variety of combinations</a:t>
            </a:r>
          </a:p>
          <a:p>
            <a:pPr marL="742950" lvl="1" indent="-285750">
              <a:spcBef>
                <a:spcPct val="20000"/>
              </a:spcBef>
              <a:buFontTx/>
              <a:buChar char="–"/>
            </a:pPr>
            <a:r>
              <a:rPr lang="en-GB" sz="1200"/>
              <a:t>a downhill (or hill climbing) method that efficiently finds local optima precisely</a:t>
            </a:r>
          </a:p>
          <a:p>
            <a:pPr marL="342900" indent="-342900">
              <a:spcBef>
                <a:spcPct val="20000"/>
              </a:spcBef>
            </a:pPr>
            <a:endParaRPr lang="en-GB" sz="1200"/>
          </a:p>
          <a:p>
            <a:pPr marL="342900" indent="-342900">
              <a:spcBef>
                <a:spcPct val="20000"/>
              </a:spcBef>
            </a:pPr>
            <a:r>
              <a:rPr lang="en-GB" sz="1200"/>
              <a:t>Operated alternately, these methods find feasible, low cost solutions quite rapidly. The chart on the lower right shows the diminishing returns of the optimisation.</a:t>
            </a:r>
          </a:p>
          <a:p>
            <a:pPr marL="342900" indent="-342900">
              <a:spcBef>
                <a:spcPct val="20000"/>
              </a:spcBef>
            </a:pPr>
            <a:endParaRPr lang="en-GB" sz="1200"/>
          </a:p>
          <a:p>
            <a:pPr marL="342900" indent="-342900">
              <a:spcBef>
                <a:spcPct val="20000"/>
              </a:spcBef>
            </a:pPr>
            <a:r>
              <a:rPr lang="en-GB" sz="1200"/>
              <a:t>There is no guarantee that the optimisation will find the best combination for technical and other reasons. However, given the nature of the problem, it is unlikely that much better solutions exist. In any case, the optimum depends on many assumptions about demands and technologies some decades in the future.</a:t>
            </a:r>
          </a:p>
          <a:p>
            <a:pPr marL="342900" indent="-342900">
              <a:spcBef>
                <a:spcPct val="20000"/>
              </a:spcBef>
            </a:pPr>
            <a:endParaRPr lang="en-GB" sz="1200"/>
          </a:p>
          <a:p>
            <a:pPr marL="342900" indent="-342900">
              <a:spcBef>
                <a:spcPct val="20000"/>
              </a:spcBef>
            </a:pPr>
            <a:endParaRPr lang="en-GB" sz="1200"/>
          </a:p>
          <a:p>
            <a:pPr marL="342900" indent="-342900">
              <a:spcBef>
                <a:spcPct val="20000"/>
              </a:spcBef>
            </a:pPr>
            <a:endParaRPr lang="en-GB" sz="1200"/>
          </a:p>
          <a:p>
            <a:pPr marL="342900" indent="-342900">
              <a:spcBef>
                <a:spcPct val="20000"/>
              </a:spcBef>
            </a:pPr>
            <a:r>
              <a:rPr lang="en-GB" sz="1200"/>
              <a:t>In </a:t>
            </a:r>
            <a:r>
              <a:rPr lang="en-GB" sz="1200">
                <a:solidFill>
                  <a:srgbClr val="3AAE4B"/>
                </a:solidFill>
              </a:rPr>
              <a:t>SENCO</a:t>
            </a:r>
            <a:r>
              <a:rPr lang="en-GB" sz="1200"/>
              <a:t>’s Optimiser, the algorithms are coded in Visual Basic for Applications (VBA) and operated in an Excel environment.</a:t>
            </a:r>
          </a:p>
          <a:p>
            <a:pPr marL="342900" indent="-342900">
              <a:spcBef>
                <a:spcPct val="20000"/>
              </a:spcBef>
            </a:pPr>
            <a:endParaRPr lang="en-US" sz="1200"/>
          </a:p>
          <a:p>
            <a:pPr marL="742950" lvl="1" indent="-285750">
              <a:spcBef>
                <a:spcPct val="20000"/>
              </a:spcBef>
              <a:buFontTx/>
              <a:buChar char="–"/>
            </a:pPr>
            <a:endParaRPr lang="en-US" sz="1200"/>
          </a:p>
        </p:txBody>
      </p:sp>
      <p:pic>
        <p:nvPicPr>
          <p:cNvPr id="54278" name="Picture 5"/>
          <p:cNvPicPr>
            <a:picLocks noChangeAspect="1" noChangeArrowheads="1"/>
          </p:cNvPicPr>
          <p:nvPr/>
        </p:nvPicPr>
        <p:blipFill>
          <a:blip r:embed="rId3" cstate="print"/>
          <a:srcRect/>
          <a:stretch>
            <a:fillRect/>
          </a:stretch>
        </p:blipFill>
        <p:spPr bwMode="auto">
          <a:xfrm>
            <a:off x="6516688" y="981075"/>
            <a:ext cx="1901825" cy="54721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EC9EC09-7296-4197-A00A-9835504A2337}" type="slidenum">
              <a:rPr lang="en-GB"/>
              <a:pPr algn="r"/>
              <a:t>53</a:t>
            </a:fld>
            <a:endParaRPr lang="en-GB"/>
          </a:p>
        </p:txBody>
      </p:sp>
      <p:sp>
        <p:nvSpPr>
          <p:cNvPr id="55299" name="Rectangle 2"/>
          <p:cNvSpPr>
            <a:spLocks noGrp="1" noChangeArrowheads="1"/>
          </p:cNvSpPr>
          <p:nvPr>
            <p:ph type="title"/>
          </p:nvPr>
        </p:nvSpPr>
        <p:spPr/>
        <p:txBody>
          <a:bodyPr/>
          <a:lstStyle/>
          <a:p>
            <a:pPr algn="ctr"/>
            <a:r>
              <a:rPr lang="en-US" sz="2000" b="0" smtClean="0">
                <a:solidFill>
                  <a:srgbClr val="3AAE4B"/>
                </a:solidFill>
              </a:rPr>
              <a:t>VarInt</a:t>
            </a:r>
            <a:r>
              <a:rPr lang="en-US" sz="2000" smtClean="0"/>
              <a:t> : </a:t>
            </a:r>
            <a:r>
              <a:rPr lang="en-GB" sz="2000" smtClean="0"/>
              <a:t>Graphs</a:t>
            </a:r>
            <a:endParaRPr lang="en-US" sz="2000" smtClean="0"/>
          </a:p>
        </p:txBody>
      </p:sp>
      <p:sp>
        <p:nvSpPr>
          <p:cNvPr id="55300" name="Rectangle 3"/>
          <p:cNvSpPr>
            <a:spLocks noChangeArrowheads="1"/>
          </p:cNvSpPr>
          <p:nvPr/>
        </p:nvSpPr>
        <p:spPr bwMode="auto">
          <a:xfrm>
            <a:off x="755650" y="1052513"/>
            <a:ext cx="7488238" cy="5113337"/>
          </a:xfrm>
          <a:prstGeom prst="rect">
            <a:avLst/>
          </a:prstGeom>
          <a:noFill/>
          <a:ln w="9525">
            <a:noFill/>
            <a:miter lim="800000"/>
            <a:headEnd/>
            <a:tailEnd/>
          </a:ln>
        </p:spPr>
        <p:txBody>
          <a:bodyPr/>
          <a:lstStyle/>
          <a:p>
            <a:pPr marL="342900" indent="-342900">
              <a:spcBef>
                <a:spcPct val="20000"/>
              </a:spcBef>
            </a:pPr>
            <a:endParaRPr lang="en-GB" sz="1400"/>
          </a:p>
          <a:p>
            <a:pPr marL="342900" indent="-342900">
              <a:spcBef>
                <a:spcPct val="20000"/>
              </a:spcBef>
            </a:pPr>
            <a:endParaRPr lang="en-US" sz="1400"/>
          </a:p>
          <a:p>
            <a:pPr marL="742950" lvl="1" indent="-285750">
              <a:spcBef>
                <a:spcPct val="20000"/>
              </a:spcBef>
              <a:buFontTx/>
              <a:buChar char="–"/>
            </a:pPr>
            <a:endParaRPr lang="en-US" sz="1400"/>
          </a:p>
        </p:txBody>
      </p:sp>
      <p:sp>
        <p:nvSpPr>
          <p:cNvPr id="55301" name="Rectangle 5"/>
          <p:cNvSpPr>
            <a:spLocks noGrp="1" noChangeArrowheads="1"/>
          </p:cNvSpPr>
          <p:nvPr>
            <p:ph type="body" sz="half" idx="1"/>
          </p:nvPr>
        </p:nvSpPr>
        <p:spPr>
          <a:xfrm>
            <a:off x="571500" y="1785938"/>
            <a:ext cx="7920038" cy="4176712"/>
          </a:xfrm>
          <a:solidFill>
            <a:schemeClr val="bg1"/>
          </a:solidFill>
        </p:spPr>
        <p:txBody>
          <a:bodyPr/>
          <a:lstStyle/>
          <a:p>
            <a:pPr>
              <a:buFontTx/>
              <a:buNone/>
            </a:pPr>
            <a:endParaRPr lang="en-US" sz="1200" smtClean="0"/>
          </a:p>
          <a:p>
            <a:pPr>
              <a:buFontTx/>
              <a:buNone/>
            </a:pPr>
            <a:r>
              <a:rPr lang="en-US" sz="1200" smtClean="0"/>
              <a:t>Four graphs depict the hourly values of climate and flows in the electricity system for sample days from each season.</a:t>
            </a:r>
          </a:p>
          <a:p>
            <a:pPr>
              <a:buFontTx/>
              <a:buNone/>
            </a:pPr>
            <a:endParaRPr lang="en-US" sz="1200" smtClean="0"/>
          </a:p>
          <a:p>
            <a:pPr>
              <a:buFontTx/>
              <a:buNone/>
            </a:pPr>
            <a:r>
              <a:rPr lang="en-US" sz="1200" smtClean="0"/>
              <a:t>The </a:t>
            </a:r>
            <a:r>
              <a:rPr lang="en-US" sz="1200" b="1" smtClean="0"/>
              <a:t>Resources</a:t>
            </a:r>
            <a:r>
              <a:rPr lang="en-US" sz="1200" smtClean="0"/>
              <a:t> graph shows the hourly variations in climate and renewable energy resources.</a:t>
            </a:r>
          </a:p>
          <a:p>
            <a:pPr lvl="1"/>
            <a:r>
              <a:rPr lang="en-US" sz="1200" smtClean="0"/>
              <a:t>ambient temperature (Tamb_D), solar intensity (Solar) and wind speed (Wind_D) at the demand location</a:t>
            </a:r>
          </a:p>
          <a:p>
            <a:pPr lvl="1"/>
            <a:r>
              <a:rPr lang="en-US" sz="1200" smtClean="0"/>
              <a:t>wind speeds (m/s), wave intensity (kW/m) and height of tide (m) at generation locations</a:t>
            </a:r>
          </a:p>
          <a:p>
            <a:pPr>
              <a:buFontTx/>
              <a:buNone/>
            </a:pPr>
            <a:endParaRPr lang="en-US" sz="1200" smtClean="0"/>
          </a:p>
          <a:p>
            <a:pPr>
              <a:buFontTx/>
              <a:buNone/>
            </a:pPr>
            <a:r>
              <a:rPr lang="en-US" sz="1200" smtClean="0"/>
              <a:t>The </a:t>
            </a:r>
            <a:r>
              <a:rPr lang="en-US" sz="1200" b="1" smtClean="0"/>
              <a:t>Demands </a:t>
            </a:r>
            <a:r>
              <a:rPr lang="en-US" sz="1200" smtClean="0"/>
              <a:t>graph shows the demands that are highly weather dependent (air conditioning, lighting and space heating), and less weather dependent demands (water heating, transport, electricity specific).</a:t>
            </a:r>
          </a:p>
          <a:p>
            <a:pPr>
              <a:buFontTx/>
              <a:buNone/>
            </a:pPr>
            <a:endParaRPr lang="en-US" sz="1200" smtClean="0"/>
          </a:p>
          <a:p>
            <a:pPr>
              <a:buFontTx/>
              <a:buNone/>
            </a:pPr>
            <a:r>
              <a:rPr lang="en-US" sz="1200" smtClean="0"/>
              <a:t>The </a:t>
            </a:r>
            <a:r>
              <a:rPr lang="en-US" sz="1200" b="1" smtClean="0"/>
              <a:t>Supplies</a:t>
            </a:r>
            <a:r>
              <a:rPr lang="en-US" sz="1200" smtClean="0"/>
              <a:t> graph shows the outputs from the electricity sources, with trade being shown positive as an area if it is incoming, and as negative as line if it is outgoing.</a:t>
            </a:r>
          </a:p>
          <a:p>
            <a:pPr>
              <a:buFontTx/>
              <a:buNone/>
            </a:pPr>
            <a:endParaRPr lang="en-US" sz="1200" smtClean="0"/>
          </a:p>
          <a:p>
            <a:pPr>
              <a:buFontTx/>
              <a:buNone/>
            </a:pPr>
            <a:r>
              <a:rPr lang="en-US" sz="1200" smtClean="0"/>
              <a:t>The </a:t>
            </a:r>
            <a:r>
              <a:rPr lang="en-US" sz="1200" b="1" smtClean="0"/>
              <a:t> Stores</a:t>
            </a:r>
            <a:r>
              <a:rPr lang="en-US" sz="1200" smtClean="0"/>
              <a:t> graph shows the amounts of energy in the electricity and heat stores (thick lines), and the flows in and out of the stores as positive and negative respectively (thin lines)</a:t>
            </a:r>
          </a:p>
          <a:p>
            <a:pPr>
              <a:buFontTx/>
              <a:buNone/>
            </a:pPr>
            <a:endParaRPr lang="en-US" sz="1200" smtClean="0"/>
          </a:p>
          <a:p>
            <a:pPr>
              <a:buFontTx/>
              <a:buNone/>
            </a:pPr>
            <a:endParaRPr lang="en-US" sz="1200" b="1" smtClean="0"/>
          </a:p>
          <a:p>
            <a:pPr>
              <a:buFontTx/>
              <a:buNone/>
            </a:pPr>
            <a:endParaRPr lang="en-US" sz="1200" smtClean="0"/>
          </a:p>
          <a:p>
            <a:pPr>
              <a:buFontTx/>
              <a:buNone/>
            </a:pPr>
            <a:endParaRPr lang="en-US" sz="1200" smtClean="0"/>
          </a:p>
          <a:p>
            <a:pPr>
              <a:buFontTx/>
              <a:buNone/>
            </a:pPr>
            <a:endParaRPr lang="en-US" sz="12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9B4E2C4A-AB9E-4730-B981-012C58D33A1F}" type="slidenum">
              <a:rPr lang="en-GB"/>
              <a:pPr algn="r"/>
              <a:t>54</a:t>
            </a:fld>
            <a:endParaRPr lang="en-GB"/>
          </a:p>
        </p:txBody>
      </p:sp>
      <p:sp>
        <p:nvSpPr>
          <p:cNvPr id="56323" name="Rectangle 2"/>
          <p:cNvSpPr>
            <a:spLocks noGrp="1" noChangeArrowheads="1"/>
          </p:cNvSpPr>
          <p:nvPr>
            <p:ph type="title"/>
          </p:nvPr>
        </p:nvSpPr>
        <p:spPr>
          <a:xfrm>
            <a:off x="395288" y="620713"/>
            <a:ext cx="8229600" cy="736600"/>
          </a:xfrm>
        </p:spPr>
        <p:txBody>
          <a:bodyPr/>
          <a:lstStyle/>
          <a:p>
            <a:pPr algn="ctr"/>
            <a:r>
              <a:rPr lang="en-US" sz="2000" b="0" smtClean="0">
                <a:solidFill>
                  <a:srgbClr val="3AAE4B"/>
                </a:solidFill>
              </a:rPr>
              <a:t>VarInt</a:t>
            </a:r>
            <a:r>
              <a:rPr lang="en-US" sz="2000" smtClean="0"/>
              <a:t> : </a:t>
            </a:r>
            <a:r>
              <a:rPr lang="en-GB" sz="2000" smtClean="0"/>
              <a:t>Optimisation problem</a:t>
            </a:r>
            <a:endParaRPr lang="en-US" sz="2000" smtClean="0"/>
          </a:p>
        </p:txBody>
      </p:sp>
      <p:sp>
        <p:nvSpPr>
          <p:cNvPr id="56324" name="Rectangle 4"/>
          <p:cNvSpPr>
            <a:spLocks noChangeArrowheads="1"/>
          </p:cNvSpPr>
          <p:nvPr/>
        </p:nvSpPr>
        <p:spPr bwMode="auto">
          <a:xfrm>
            <a:off x="714375" y="1500188"/>
            <a:ext cx="7488238" cy="4398962"/>
          </a:xfrm>
          <a:prstGeom prst="rect">
            <a:avLst/>
          </a:prstGeom>
          <a:noFill/>
          <a:ln w="9525">
            <a:noFill/>
            <a:miter lim="800000"/>
            <a:headEnd/>
            <a:tailEnd/>
          </a:ln>
        </p:spPr>
        <p:txBody>
          <a:bodyPr/>
          <a:lstStyle/>
          <a:p>
            <a:pPr marL="342900" indent="-342900">
              <a:spcBef>
                <a:spcPct val="20000"/>
              </a:spcBef>
            </a:pPr>
            <a:endParaRPr lang="en-GB" sz="1400"/>
          </a:p>
          <a:p>
            <a:pPr marL="342900" indent="-342900">
              <a:spcBef>
                <a:spcPct val="20000"/>
              </a:spcBef>
            </a:pPr>
            <a:endParaRPr lang="en-US" sz="1400"/>
          </a:p>
          <a:p>
            <a:pPr marL="742950" lvl="1" indent="-285750">
              <a:spcBef>
                <a:spcPct val="20000"/>
              </a:spcBef>
              <a:buFontTx/>
              <a:buChar char="–"/>
            </a:pPr>
            <a:endParaRPr lang="en-US" sz="1400"/>
          </a:p>
        </p:txBody>
      </p:sp>
      <p:pic>
        <p:nvPicPr>
          <p:cNvPr id="56325" name="Picture 9"/>
          <p:cNvPicPr>
            <a:picLocks noChangeAspect="1" noChangeArrowheads="1"/>
          </p:cNvPicPr>
          <p:nvPr/>
        </p:nvPicPr>
        <p:blipFill>
          <a:blip r:embed="rId3" cstate="print"/>
          <a:srcRect b="48557"/>
          <a:stretch>
            <a:fillRect/>
          </a:stretch>
        </p:blipFill>
        <p:spPr bwMode="auto">
          <a:xfrm>
            <a:off x="714375" y="1643063"/>
            <a:ext cx="7561263" cy="2855912"/>
          </a:xfrm>
          <a:prstGeom prst="rect">
            <a:avLst/>
          </a:prstGeom>
          <a:noFill/>
          <a:ln w="9525" algn="ctr">
            <a:noFill/>
            <a:miter lim="800000"/>
            <a:headEnd/>
            <a:tailEnd/>
          </a:ln>
        </p:spPr>
      </p:pic>
      <p:sp>
        <p:nvSpPr>
          <p:cNvPr id="56326" name="Rectangle 3"/>
          <p:cNvSpPr>
            <a:spLocks noGrp="1" noChangeArrowheads="1"/>
          </p:cNvSpPr>
          <p:nvPr>
            <p:ph type="body" sz="half" idx="1"/>
          </p:nvPr>
        </p:nvSpPr>
        <p:spPr>
          <a:xfrm>
            <a:off x="714375" y="1214438"/>
            <a:ext cx="7272338" cy="431800"/>
          </a:xfrm>
          <a:solidFill>
            <a:schemeClr val="bg1"/>
          </a:solidFill>
        </p:spPr>
        <p:txBody>
          <a:bodyPr/>
          <a:lstStyle/>
          <a:p>
            <a:pPr>
              <a:lnSpc>
                <a:spcPct val="90000"/>
              </a:lnSpc>
              <a:buFontTx/>
              <a:buNone/>
            </a:pPr>
            <a:r>
              <a:rPr lang="en-US" sz="1200" smtClean="0"/>
              <a:t>Given this sample year pattern of renewable resources, weather and demands, what is the optimum combination of generation, trade and storage to meet demand?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6D18DDBE-1B9F-4425-9B81-5AA6C8AE583E}" type="slidenum">
              <a:rPr lang="en-GB"/>
              <a:pPr algn="r"/>
              <a:t>55</a:t>
            </a:fld>
            <a:endParaRPr lang="en-GB"/>
          </a:p>
        </p:txBody>
      </p:sp>
      <p:sp>
        <p:nvSpPr>
          <p:cNvPr id="57347" name="Rectangle 2"/>
          <p:cNvSpPr>
            <a:spLocks noGrp="1" noChangeArrowheads="1"/>
          </p:cNvSpPr>
          <p:nvPr>
            <p:ph type="title"/>
          </p:nvPr>
        </p:nvSpPr>
        <p:spPr>
          <a:xfrm>
            <a:off x="357188" y="571500"/>
            <a:ext cx="8229600" cy="428625"/>
          </a:xfrm>
        </p:spPr>
        <p:txBody>
          <a:bodyPr/>
          <a:lstStyle/>
          <a:p>
            <a:pPr algn="ctr"/>
            <a:r>
              <a:rPr lang="en-US" sz="2000" b="0" smtClean="0">
                <a:solidFill>
                  <a:srgbClr val="3AAE4B"/>
                </a:solidFill>
              </a:rPr>
              <a:t>VarInt</a:t>
            </a:r>
            <a:r>
              <a:rPr lang="en-US" sz="2000" smtClean="0"/>
              <a:t> : </a:t>
            </a:r>
            <a:r>
              <a:rPr lang="en-GB" sz="2000" smtClean="0"/>
              <a:t>Optimisation: year graph </a:t>
            </a:r>
            <a:r>
              <a:rPr lang="en-GB" sz="2000" smtClean="0">
                <a:solidFill>
                  <a:srgbClr val="FF3300"/>
                </a:solidFill>
              </a:rPr>
              <a:t>animated</a:t>
            </a:r>
            <a:endParaRPr lang="en-US" sz="2000" smtClean="0">
              <a:solidFill>
                <a:srgbClr val="FF3300"/>
              </a:solidFill>
            </a:endParaRPr>
          </a:p>
        </p:txBody>
      </p:sp>
      <p:sp>
        <p:nvSpPr>
          <p:cNvPr id="57348" name="Rectangle 3"/>
          <p:cNvSpPr>
            <a:spLocks noGrp="1" noChangeArrowheads="1"/>
          </p:cNvSpPr>
          <p:nvPr>
            <p:ph type="body" sz="half" idx="1"/>
          </p:nvPr>
        </p:nvSpPr>
        <p:spPr>
          <a:xfrm>
            <a:off x="714375" y="928688"/>
            <a:ext cx="7921625" cy="360362"/>
          </a:xfrm>
        </p:spPr>
        <p:txBody>
          <a:bodyPr/>
          <a:lstStyle/>
          <a:p>
            <a:pPr fontAlgn="ctr">
              <a:lnSpc>
                <a:spcPct val="80000"/>
              </a:lnSpc>
              <a:buFontTx/>
              <a:buNone/>
            </a:pPr>
            <a:r>
              <a:rPr lang="en-US" sz="1200" smtClean="0"/>
              <a:t>The animation shows the year sample as the optimiser seeks the least cost mix of supply and storage for fixed weather and renewable resources.</a:t>
            </a:r>
          </a:p>
        </p:txBody>
      </p:sp>
      <p:pic>
        <p:nvPicPr>
          <p:cNvPr id="57349" name="Picture 6" descr="VarIntOptYrGr"/>
          <p:cNvPicPr>
            <a:picLocks noChangeAspect="1" noChangeArrowheads="1" noCrop="1"/>
          </p:cNvPicPr>
          <p:nvPr/>
        </p:nvPicPr>
        <p:blipFill>
          <a:blip r:embed="rId3" cstate="print"/>
          <a:srcRect/>
          <a:stretch>
            <a:fillRect/>
          </a:stretch>
        </p:blipFill>
        <p:spPr bwMode="auto">
          <a:xfrm>
            <a:off x="1857375" y="1357313"/>
            <a:ext cx="6696075" cy="525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037EC0E4-612B-4E6B-90E6-2FFCC0F93966}" type="slidenum">
              <a:rPr lang="en-GB"/>
              <a:pPr algn="r"/>
              <a:t>56</a:t>
            </a:fld>
            <a:endParaRPr lang="en-GB"/>
          </a:p>
        </p:txBody>
      </p:sp>
      <p:sp>
        <p:nvSpPr>
          <p:cNvPr id="58371" name="Rectangle 2"/>
          <p:cNvSpPr>
            <a:spLocks noGrp="1" noChangeArrowheads="1"/>
          </p:cNvSpPr>
          <p:nvPr>
            <p:ph type="title"/>
          </p:nvPr>
        </p:nvSpPr>
        <p:spPr>
          <a:xfrm>
            <a:off x="395288" y="620713"/>
            <a:ext cx="8229600" cy="450850"/>
          </a:xfrm>
        </p:spPr>
        <p:txBody>
          <a:bodyPr/>
          <a:lstStyle/>
          <a:p>
            <a:pPr algn="ctr"/>
            <a:r>
              <a:rPr lang="en-US" sz="2000" b="0" smtClean="0">
                <a:solidFill>
                  <a:srgbClr val="3AAE4B"/>
                </a:solidFill>
              </a:rPr>
              <a:t>VarInt</a:t>
            </a:r>
            <a:r>
              <a:rPr lang="en-US" sz="2000" smtClean="0"/>
              <a:t> : </a:t>
            </a:r>
            <a:r>
              <a:rPr lang="en-GB" sz="2000" smtClean="0"/>
              <a:t>Optimisation :annual summary </a:t>
            </a:r>
            <a:r>
              <a:rPr lang="en-GB" sz="2000" smtClean="0">
                <a:solidFill>
                  <a:srgbClr val="FF3300"/>
                </a:solidFill>
              </a:rPr>
              <a:t>animated</a:t>
            </a:r>
            <a:endParaRPr lang="en-US" sz="2000" smtClean="0">
              <a:solidFill>
                <a:srgbClr val="FF3300"/>
              </a:solidFill>
            </a:endParaRPr>
          </a:p>
        </p:txBody>
      </p:sp>
      <p:pic>
        <p:nvPicPr>
          <p:cNvPr id="58372" name="Picture 6" descr="VarIntOptSumm"/>
          <p:cNvPicPr>
            <a:picLocks noChangeAspect="1" noChangeArrowheads="1" noCrop="1"/>
          </p:cNvPicPr>
          <p:nvPr/>
        </p:nvPicPr>
        <p:blipFill>
          <a:blip r:embed="rId3" cstate="print"/>
          <a:srcRect/>
          <a:stretch>
            <a:fillRect/>
          </a:stretch>
        </p:blipFill>
        <p:spPr bwMode="auto">
          <a:xfrm>
            <a:off x="2627313" y="981075"/>
            <a:ext cx="5795962" cy="5505450"/>
          </a:xfrm>
          <a:prstGeom prst="rect">
            <a:avLst/>
          </a:prstGeom>
          <a:noFill/>
          <a:ln w="9525">
            <a:noFill/>
            <a:miter lim="800000"/>
            <a:headEnd/>
            <a:tailEnd/>
          </a:ln>
        </p:spPr>
      </p:pic>
      <p:sp>
        <p:nvSpPr>
          <p:cNvPr id="58373" name="Rectangle 7"/>
          <p:cNvSpPr>
            <a:spLocks noGrp="1" noChangeArrowheads="1"/>
          </p:cNvSpPr>
          <p:nvPr>
            <p:ph type="body" sz="half" idx="1"/>
          </p:nvPr>
        </p:nvSpPr>
        <p:spPr>
          <a:xfrm>
            <a:off x="684213" y="1052513"/>
            <a:ext cx="1800225" cy="3816350"/>
          </a:xfrm>
        </p:spPr>
        <p:txBody>
          <a:bodyPr/>
          <a:lstStyle/>
          <a:p>
            <a:pPr fontAlgn="ctr">
              <a:lnSpc>
                <a:spcPct val="80000"/>
              </a:lnSpc>
              <a:buFontTx/>
              <a:buNone/>
            </a:pPr>
            <a:r>
              <a:rPr lang="en-US" sz="1200" smtClean="0"/>
              <a:t>The animation shows the annual summary as the optimiser seeks the best mix of supply and storage.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B0C14878-DCAF-4C7D-8450-9E9319282F95}" type="slidenum">
              <a:rPr lang="en-GB"/>
              <a:pPr algn="r"/>
              <a:t>57</a:t>
            </a:fld>
            <a:endParaRPr lang="en-GB"/>
          </a:p>
        </p:txBody>
      </p:sp>
      <p:sp>
        <p:nvSpPr>
          <p:cNvPr id="59395" name="Rectangle 2"/>
          <p:cNvSpPr>
            <a:spLocks noGrp="1" noChangeArrowheads="1"/>
          </p:cNvSpPr>
          <p:nvPr>
            <p:ph type="title"/>
          </p:nvPr>
        </p:nvSpPr>
        <p:spPr>
          <a:xfrm>
            <a:off x="395288" y="620713"/>
            <a:ext cx="8229600" cy="379412"/>
          </a:xfrm>
        </p:spPr>
        <p:txBody>
          <a:bodyPr/>
          <a:lstStyle/>
          <a:p>
            <a:pPr algn="ctr"/>
            <a:r>
              <a:rPr lang="en-US" sz="2000" b="0" smtClean="0">
                <a:solidFill>
                  <a:srgbClr val="3AAE4B"/>
                </a:solidFill>
              </a:rPr>
              <a:t>VarInt</a:t>
            </a:r>
            <a:r>
              <a:rPr lang="en-US" sz="2000" smtClean="0"/>
              <a:t> : Optimised system : sample </a:t>
            </a:r>
            <a:r>
              <a:rPr lang="en-GB" sz="2000" smtClean="0"/>
              <a:t>year</a:t>
            </a:r>
            <a:endParaRPr lang="en-US" sz="2000" smtClean="0"/>
          </a:p>
        </p:txBody>
      </p:sp>
      <p:sp>
        <p:nvSpPr>
          <p:cNvPr id="59396" name="Rectangle 3"/>
          <p:cNvSpPr>
            <a:spLocks noGrp="1" noChangeArrowheads="1"/>
          </p:cNvSpPr>
          <p:nvPr>
            <p:ph type="body" sz="half" idx="1"/>
          </p:nvPr>
        </p:nvSpPr>
        <p:spPr>
          <a:xfrm>
            <a:off x="857250" y="1000125"/>
            <a:ext cx="7559675" cy="4968875"/>
          </a:xfrm>
        </p:spPr>
        <p:txBody>
          <a:bodyPr/>
          <a:lstStyle/>
          <a:p>
            <a:pPr>
              <a:buFontTx/>
              <a:buNone/>
            </a:pPr>
            <a:r>
              <a:rPr lang="en-US" sz="1200" smtClean="0"/>
              <a:t>These charts show the sampled year performance of the optimised system for one set of weather.</a:t>
            </a:r>
          </a:p>
        </p:txBody>
      </p:sp>
      <p:pic>
        <p:nvPicPr>
          <p:cNvPr id="59397" name="Picture 5"/>
          <p:cNvPicPr>
            <a:picLocks noChangeAspect="1" noChangeArrowheads="1"/>
          </p:cNvPicPr>
          <p:nvPr/>
        </p:nvPicPr>
        <p:blipFill>
          <a:blip r:embed="rId3" cstate="print"/>
          <a:srcRect/>
          <a:stretch>
            <a:fillRect/>
          </a:stretch>
        </p:blipFill>
        <p:spPr bwMode="auto">
          <a:xfrm>
            <a:off x="1571625" y="1214438"/>
            <a:ext cx="6911975" cy="53641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80A51A26-3B2E-404C-9E53-9763241824B5}" type="slidenum">
              <a:rPr lang="en-GB"/>
              <a:pPr algn="r"/>
              <a:t>58</a:t>
            </a:fld>
            <a:endParaRPr lang="en-GB"/>
          </a:p>
        </p:txBody>
      </p:sp>
      <p:sp>
        <p:nvSpPr>
          <p:cNvPr id="60419" name="Rectangle 2"/>
          <p:cNvSpPr>
            <a:spLocks noGrp="1" noChangeArrowheads="1"/>
          </p:cNvSpPr>
          <p:nvPr>
            <p:ph type="title"/>
          </p:nvPr>
        </p:nvSpPr>
        <p:spPr/>
        <p:txBody>
          <a:bodyPr/>
          <a:lstStyle/>
          <a:p>
            <a:pPr algn="ctr"/>
            <a:r>
              <a:rPr lang="en-US" sz="2000" b="0" smtClean="0">
                <a:solidFill>
                  <a:srgbClr val="3AAE4B"/>
                </a:solidFill>
              </a:rPr>
              <a:t>VarInt</a:t>
            </a:r>
            <a:r>
              <a:rPr lang="en-US" sz="2000" smtClean="0"/>
              <a:t> : </a:t>
            </a:r>
            <a:r>
              <a:rPr lang="en-GB" sz="2000" smtClean="0"/>
              <a:t>Testing the solution against random weather</a:t>
            </a:r>
            <a:endParaRPr lang="en-US" sz="2000" smtClean="0"/>
          </a:p>
        </p:txBody>
      </p:sp>
      <p:sp>
        <p:nvSpPr>
          <p:cNvPr id="60420" name="Rectangle 3"/>
          <p:cNvSpPr>
            <a:spLocks noChangeArrowheads="1"/>
          </p:cNvSpPr>
          <p:nvPr/>
        </p:nvSpPr>
        <p:spPr bwMode="auto">
          <a:xfrm>
            <a:off x="755650" y="1268413"/>
            <a:ext cx="7488238" cy="5113337"/>
          </a:xfrm>
          <a:prstGeom prst="rect">
            <a:avLst/>
          </a:prstGeom>
          <a:noFill/>
          <a:ln w="9525">
            <a:noFill/>
            <a:miter lim="800000"/>
            <a:headEnd/>
            <a:tailEnd/>
          </a:ln>
        </p:spPr>
        <p:txBody>
          <a:bodyPr/>
          <a:lstStyle/>
          <a:p>
            <a:pPr marL="342900" indent="-342900">
              <a:spcBef>
                <a:spcPct val="20000"/>
              </a:spcBef>
            </a:pPr>
            <a:endParaRPr lang="en-GB" sz="1400"/>
          </a:p>
          <a:p>
            <a:pPr marL="342900" indent="-342900">
              <a:spcBef>
                <a:spcPct val="20000"/>
              </a:spcBef>
            </a:pPr>
            <a:endParaRPr lang="en-US" sz="1400"/>
          </a:p>
          <a:p>
            <a:pPr marL="742950" lvl="1" indent="-285750">
              <a:spcBef>
                <a:spcPct val="20000"/>
              </a:spcBef>
              <a:buFontTx/>
              <a:buChar char="–"/>
            </a:pPr>
            <a:endParaRPr lang="en-US" sz="1400"/>
          </a:p>
        </p:txBody>
      </p:sp>
      <p:sp>
        <p:nvSpPr>
          <p:cNvPr id="60421" name="Rectangle 4"/>
          <p:cNvSpPr>
            <a:spLocks noGrp="1" noChangeArrowheads="1"/>
          </p:cNvSpPr>
          <p:nvPr>
            <p:ph type="body" sz="half" idx="1"/>
          </p:nvPr>
        </p:nvSpPr>
        <p:spPr>
          <a:xfrm>
            <a:off x="857250" y="1500188"/>
            <a:ext cx="7345363" cy="5111750"/>
          </a:xfrm>
        </p:spPr>
        <p:txBody>
          <a:bodyPr/>
          <a:lstStyle/>
          <a:p>
            <a:pPr>
              <a:buFontTx/>
              <a:buNone/>
            </a:pPr>
            <a:r>
              <a:rPr lang="en-GB" sz="1200" smtClean="0"/>
              <a:t>The optimum combination found is for one fixed pattern of random weather. This combination then needs to be tested against further samples of random weather to see if it delivers services reliably under a range of weather and renewable resource conditions.</a:t>
            </a:r>
          </a:p>
          <a:p>
            <a:pPr>
              <a:buFontTx/>
              <a:buNone/>
            </a:pPr>
            <a:r>
              <a:rPr lang="en-GB" sz="1200" smtClean="0"/>
              <a:t>To do this, the optimum combination of technologies is retained, and the weather varied randomly for a number of sample years. The following animation shows this testing.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EF549915-518F-462C-A867-3FC62C4E335B}" type="slidenum">
              <a:rPr lang="en-GB"/>
              <a:pPr algn="r"/>
              <a:t>59</a:t>
            </a:fld>
            <a:endParaRPr lang="en-GB"/>
          </a:p>
        </p:txBody>
      </p:sp>
      <p:sp>
        <p:nvSpPr>
          <p:cNvPr id="61443" name="Rectangle 2"/>
          <p:cNvSpPr>
            <a:spLocks noGrp="1" noChangeArrowheads="1"/>
          </p:cNvSpPr>
          <p:nvPr>
            <p:ph type="title"/>
          </p:nvPr>
        </p:nvSpPr>
        <p:spPr>
          <a:xfrm>
            <a:off x="395288" y="620713"/>
            <a:ext cx="8229600" cy="450850"/>
          </a:xfrm>
        </p:spPr>
        <p:txBody>
          <a:bodyPr/>
          <a:lstStyle/>
          <a:p>
            <a:r>
              <a:rPr lang="en-US" sz="2000" b="0" smtClean="0">
                <a:solidFill>
                  <a:srgbClr val="3AAE4B"/>
                </a:solidFill>
              </a:rPr>
              <a:t>VarInt</a:t>
            </a:r>
            <a:r>
              <a:rPr lang="en-US" sz="2000" smtClean="0"/>
              <a:t> : </a:t>
            </a:r>
            <a:r>
              <a:rPr lang="en-GB" sz="2000" smtClean="0"/>
              <a:t>Testing the solution against random weather : </a:t>
            </a:r>
            <a:r>
              <a:rPr lang="en-GB" sz="2000" smtClean="0">
                <a:solidFill>
                  <a:srgbClr val="FF3300"/>
                </a:solidFill>
              </a:rPr>
              <a:t>animated</a:t>
            </a:r>
            <a:endParaRPr lang="en-US" sz="2000" smtClean="0">
              <a:solidFill>
                <a:srgbClr val="FF3300"/>
              </a:solidFill>
            </a:endParaRPr>
          </a:p>
        </p:txBody>
      </p:sp>
      <p:sp>
        <p:nvSpPr>
          <p:cNvPr id="61444" name="Rectangle 3"/>
          <p:cNvSpPr>
            <a:spLocks noChangeArrowheads="1"/>
          </p:cNvSpPr>
          <p:nvPr/>
        </p:nvSpPr>
        <p:spPr bwMode="auto">
          <a:xfrm>
            <a:off x="755650" y="1268413"/>
            <a:ext cx="7488238" cy="5113337"/>
          </a:xfrm>
          <a:prstGeom prst="rect">
            <a:avLst/>
          </a:prstGeom>
          <a:noFill/>
          <a:ln w="9525">
            <a:noFill/>
            <a:miter lim="800000"/>
            <a:headEnd/>
            <a:tailEnd/>
          </a:ln>
        </p:spPr>
        <p:txBody>
          <a:bodyPr/>
          <a:lstStyle/>
          <a:p>
            <a:pPr marL="342900" indent="-342900">
              <a:spcBef>
                <a:spcPct val="20000"/>
              </a:spcBef>
            </a:pPr>
            <a:endParaRPr lang="en-GB" sz="1400"/>
          </a:p>
          <a:p>
            <a:pPr marL="342900" indent="-342900">
              <a:spcBef>
                <a:spcPct val="20000"/>
              </a:spcBef>
            </a:pPr>
            <a:endParaRPr lang="en-US" sz="1400"/>
          </a:p>
          <a:p>
            <a:pPr marL="742950" lvl="1" indent="-285750">
              <a:spcBef>
                <a:spcPct val="20000"/>
              </a:spcBef>
              <a:buFontTx/>
              <a:buChar char="–"/>
            </a:pPr>
            <a:endParaRPr lang="en-US" sz="1400"/>
          </a:p>
        </p:txBody>
      </p:sp>
      <p:sp>
        <p:nvSpPr>
          <p:cNvPr id="61445" name="Rectangle 4"/>
          <p:cNvSpPr>
            <a:spLocks noGrp="1" noChangeArrowheads="1"/>
          </p:cNvSpPr>
          <p:nvPr>
            <p:ph type="body" sz="half" idx="1"/>
          </p:nvPr>
        </p:nvSpPr>
        <p:spPr>
          <a:xfrm>
            <a:off x="827088" y="1125538"/>
            <a:ext cx="3810000" cy="4114800"/>
          </a:xfrm>
        </p:spPr>
        <p:txBody>
          <a:bodyPr/>
          <a:lstStyle/>
          <a:p>
            <a:pPr>
              <a:buFontTx/>
              <a:buNone/>
            </a:pPr>
            <a:endParaRPr lang="en-GB" sz="1200" smtClean="0"/>
          </a:p>
        </p:txBody>
      </p:sp>
      <p:pic>
        <p:nvPicPr>
          <p:cNvPr id="61446" name="Picture 6" descr="VarIntYrGrOptTest"/>
          <p:cNvPicPr>
            <a:picLocks noChangeAspect="1" noChangeArrowheads="1" noCrop="1"/>
          </p:cNvPicPr>
          <p:nvPr/>
        </p:nvPicPr>
        <p:blipFill>
          <a:blip r:embed="rId3" cstate="print"/>
          <a:srcRect/>
          <a:stretch>
            <a:fillRect/>
          </a:stretch>
        </p:blipFill>
        <p:spPr bwMode="auto">
          <a:xfrm>
            <a:off x="1071563" y="1000125"/>
            <a:ext cx="6985000" cy="562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4294967295"/>
          </p:nvPr>
        </p:nvSpPr>
        <p:spPr bwMode="auto">
          <a:xfrm>
            <a:off x="6715125" y="6215063"/>
            <a:ext cx="2133600" cy="476250"/>
          </a:xfrm>
          <a:prstGeom prst="rect">
            <a:avLst/>
          </a:prstGeom>
          <a:noFill/>
          <a:ln>
            <a:miter lim="800000"/>
            <a:headEnd/>
            <a:tailEnd/>
          </a:ln>
        </p:spPr>
        <p:txBody>
          <a:bodyPr/>
          <a:lstStyle/>
          <a:p>
            <a:pPr algn="r"/>
            <a:fld id="{09EB2D77-C249-4ADA-8DEB-55C9EA6BF8DE}" type="slidenum">
              <a:rPr lang="en-GB"/>
              <a:pPr algn="r"/>
              <a:t>6</a:t>
            </a:fld>
            <a:endParaRPr lang="en-GB"/>
          </a:p>
        </p:txBody>
      </p:sp>
      <p:sp>
        <p:nvSpPr>
          <p:cNvPr id="8195" name="Rectangle 2"/>
          <p:cNvSpPr>
            <a:spLocks noGrp="1" noChangeArrowheads="1"/>
          </p:cNvSpPr>
          <p:nvPr>
            <p:ph type="title"/>
          </p:nvPr>
        </p:nvSpPr>
        <p:spPr>
          <a:xfrm>
            <a:off x="684213" y="620713"/>
            <a:ext cx="5541962" cy="360362"/>
          </a:xfrm>
        </p:spPr>
        <p:txBody>
          <a:bodyPr/>
          <a:lstStyle/>
          <a:p>
            <a:r>
              <a:rPr lang="en-GB" smtClean="0"/>
              <a:t>SCENARIO CONTEXT</a:t>
            </a:r>
          </a:p>
        </p:txBody>
      </p:sp>
      <p:sp>
        <p:nvSpPr>
          <p:cNvPr id="8196" name="Rectangle 3"/>
          <p:cNvSpPr>
            <a:spLocks noGrp="1" noChangeArrowheads="1"/>
          </p:cNvSpPr>
          <p:nvPr>
            <p:ph type="body" idx="1"/>
          </p:nvPr>
        </p:nvSpPr>
        <p:spPr>
          <a:xfrm>
            <a:off x="755650" y="981075"/>
            <a:ext cx="7777163" cy="5183188"/>
          </a:xfrm>
        </p:spPr>
        <p:txBody>
          <a:bodyPr/>
          <a:lstStyle/>
          <a:p>
            <a:pPr marL="358775" indent="-273050">
              <a:lnSpc>
                <a:spcPct val="90000"/>
              </a:lnSpc>
              <a:buFontTx/>
              <a:buNone/>
            </a:pPr>
            <a:r>
              <a:rPr lang="en-GB" sz="1200" smtClean="0"/>
              <a:t>The provision of electricity services can not be planned in isolation from the overall UK, and indeed, European energy systems. Energy planning should be integrated across all segments of demand and supply. If this is not done, the system may be technically dysfunctional or economically suboptimal. Energy supply requirements are dependent on the sizes and variations in demands, and this depends on future social patterns and demand management. Some materials on the scenario context are presented here. These are extracted from a comprehensive UK energy scenario that is under development using a model called </a:t>
            </a:r>
            <a:r>
              <a:rPr lang="en-GB" sz="1000" b="1" smtClean="0">
                <a:solidFill>
                  <a:srgbClr val="3AAE4B"/>
                </a:solidFill>
              </a:rPr>
              <a:t>SEEScen</a:t>
            </a:r>
            <a:r>
              <a:rPr lang="en-GB" sz="1000" smtClean="0"/>
              <a:t> </a:t>
            </a:r>
            <a:r>
              <a:rPr lang="en-GB" sz="1200" smtClean="0"/>
              <a:t>; a presentation on this is to be found here: </a:t>
            </a:r>
            <a:r>
              <a:rPr lang="en-GB" sz="1200" b="1" smtClean="0">
                <a:hlinkClick r:id="rId3"/>
              </a:rPr>
              <a:t>http://www.bartlett.ucl.ac.uk/markbarrett/Energy/UKEnergy/UKEneScenarioAnim140206.zip/</a:t>
            </a:r>
            <a:endParaRPr lang="en-GB" sz="1200" b="1" smtClean="0"/>
          </a:p>
          <a:p>
            <a:pPr marL="358775" indent="-273050">
              <a:lnSpc>
                <a:spcPct val="90000"/>
              </a:lnSpc>
              <a:buFontTx/>
              <a:buNone/>
            </a:pPr>
            <a:r>
              <a:rPr lang="en-GB" sz="1200" smtClean="0"/>
              <a:t>Some examples of integrated planning issues are:</a:t>
            </a:r>
          </a:p>
          <a:p>
            <a:pPr marL="358775" indent="-273050">
              <a:lnSpc>
                <a:spcPct val="90000"/>
              </a:lnSpc>
              <a:buFontTx/>
              <a:buNone/>
            </a:pPr>
            <a:endParaRPr lang="en-GB" sz="1200" smtClean="0"/>
          </a:p>
          <a:p>
            <a:pPr marL="358775" indent="-273050">
              <a:lnSpc>
                <a:spcPct val="90000"/>
              </a:lnSpc>
            </a:pPr>
            <a:r>
              <a:rPr lang="en-GB" sz="1200" smtClean="0"/>
              <a:t>In 2040, what will electricity demand be at 4 am? If it is small, how will it affect the economics of supply options with large inflexible units, such as nuclear power?</a:t>
            </a:r>
          </a:p>
          <a:p>
            <a:pPr marL="358775" indent="-273050">
              <a:lnSpc>
                <a:spcPct val="90000"/>
              </a:lnSpc>
            </a:pPr>
            <a:endParaRPr lang="en-GB" sz="1200" smtClean="0"/>
          </a:p>
          <a:p>
            <a:pPr marL="358775" indent="-273050">
              <a:lnSpc>
                <a:spcPct val="90000"/>
              </a:lnSpc>
            </a:pPr>
            <a:r>
              <a:rPr lang="en-GB" sz="1200" smtClean="0"/>
              <a:t>The output from CHP plants depends on how much heat they provide, so the contribution of micro-CHP in houses to electricity supply depends on the levels of insulation in dwellings.</a:t>
            </a:r>
          </a:p>
          <a:p>
            <a:pPr marL="358775" indent="-273050">
              <a:lnSpc>
                <a:spcPct val="90000"/>
              </a:lnSpc>
            </a:pPr>
            <a:endParaRPr lang="en-GB" sz="1200" smtClean="0"/>
          </a:p>
          <a:p>
            <a:pPr marL="358775" indent="-273050">
              <a:lnSpc>
                <a:spcPct val="90000"/>
              </a:lnSpc>
            </a:pPr>
            <a:r>
              <a:rPr lang="en-GB" sz="1200" smtClean="0"/>
              <a:t>Electric vehicles will add to electricity demand, but they reduce the need for scarce liquid fuels and add to electricity storage capacity which aids renewable integration.</a:t>
            </a:r>
          </a:p>
          <a:p>
            <a:pPr marL="358775" indent="-273050">
              <a:lnSpc>
                <a:spcPct val="90000"/>
              </a:lnSpc>
            </a:pPr>
            <a:endParaRPr lang="en-GB" sz="1200" smtClean="0"/>
          </a:p>
          <a:p>
            <a:pPr marL="358775" indent="-273050">
              <a:lnSpc>
                <a:spcPct val="90000"/>
              </a:lnSpc>
            </a:pPr>
            <a:r>
              <a:rPr lang="en-GB" sz="1200" smtClean="0"/>
              <a:t>Electricity supply systems with a large renewable component require flexible demand management, storage, electricity trade and back-up generation; large coal or nuclear stations do not fit well into such systems because their output cannot easily be varied over short time periods.</a:t>
            </a:r>
          </a:p>
          <a:p>
            <a:pPr marL="358775" indent="-273050">
              <a:lnSpc>
                <a:spcPct val="90000"/>
              </a:lnSpc>
            </a:pPr>
            <a:endParaRPr lang="en-GB" sz="1200" smtClean="0"/>
          </a:p>
          <a:p>
            <a:pPr marL="358775" indent="-273050">
              <a:lnSpc>
                <a:spcPct val="90000"/>
              </a:lnSpc>
            </a:pPr>
            <a:r>
              <a:rPr lang="en-GB" sz="1200" smtClean="0"/>
              <a:t>The amount of liquid biofuels that might available for air transport depends on how much biomass can be supplied, and demands on it for other uses, such as road transport.</a:t>
            </a:r>
          </a:p>
          <a:p>
            <a:pPr marL="358775" indent="-273050">
              <a:lnSpc>
                <a:spcPct val="90000"/>
              </a:lnSpc>
            </a:pPr>
            <a:endParaRPr lang="en-GB" sz="1200" smtClean="0"/>
          </a:p>
          <a:p>
            <a:pPr marL="358775" indent="-273050">
              <a:lnSpc>
                <a:spcPct val="90000"/>
              </a:lnSpc>
            </a:pPr>
            <a:r>
              <a:rPr lang="en-GB" sz="1200" smtClean="0"/>
              <a:t>Is it better to burn biomass in CHP plants and produce electricity for electric vehicles, or inefficiently convert it to biofuels for use in conventional engines?</a:t>
            </a:r>
          </a:p>
          <a:p>
            <a:pPr marL="358775" indent="-273050">
              <a:lnSpc>
                <a:spcPct val="90000"/>
              </a:lnSpc>
              <a:buFontTx/>
              <a:buNone/>
            </a:pPr>
            <a:endParaRPr lang="en-GB" sz="1200" smtClean="0"/>
          </a:p>
          <a:p>
            <a:pPr marL="358775" indent="-273050">
              <a:lnSpc>
                <a:spcPct val="90000"/>
              </a:lnSpc>
              <a:buFontTx/>
              <a:buNone/>
            </a:pPr>
            <a:endParaRPr lang="en-GB" sz="1200" b="1" smtClean="0"/>
          </a:p>
          <a:p>
            <a:pPr marL="358775" indent="-273050">
              <a:lnSpc>
                <a:spcPct val="90000"/>
              </a:lnSpc>
              <a:buFontTx/>
              <a:buNone/>
            </a:pPr>
            <a:endParaRPr lang="en-GB" sz="12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C4F00EF4-43F8-4270-8130-99C90F5A2FE5}" type="slidenum">
              <a:rPr lang="en-GB"/>
              <a:pPr algn="r"/>
              <a:t>60</a:t>
            </a:fld>
            <a:endParaRPr lang="en-GB"/>
          </a:p>
        </p:txBody>
      </p:sp>
      <p:sp>
        <p:nvSpPr>
          <p:cNvPr id="62467" name="Rectangle 2"/>
          <p:cNvSpPr>
            <a:spLocks noGrp="1" noChangeArrowheads="1"/>
          </p:cNvSpPr>
          <p:nvPr>
            <p:ph type="title"/>
          </p:nvPr>
        </p:nvSpPr>
        <p:spPr>
          <a:xfrm>
            <a:off x="395288" y="620713"/>
            <a:ext cx="8229600" cy="593725"/>
          </a:xfrm>
        </p:spPr>
        <p:txBody>
          <a:bodyPr/>
          <a:lstStyle/>
          <a:p>
            <a:pPr algn="ctr"/>
            <a:r>
              <a:rPr lang="en-US" sz="2000" b="0" smtClean="0">
                <a:solidFill>
                  <a:srgbClr val="3AAE4B"/>
                </a:solidFill>
              </a:rPr>
              <a:t>VarInt</a:t>
            </a:r>
            <a:r>
              <a:rPr lang="en-US" sz="2000" smtClean="0"/>
              <a:t> : Optimised system : demand and technology details</a:t>
            </a:r>
          </a:p>
        </p:txBody>
      </p:sp>
      <p:sp>
        <p:nvSpPr>
          <p:cNvPr id="62468" name="Rectangle 3"/>
          <p:cNvSpPr>
            <a:spLocks noGrp="1" noChangeArrowheads="1"/>
          </p:cNvSpPr>
          <p:nvPr>
            <p:ph type="body" sz="half" idx="1"/>
          </p:nvPr>
        </p:nvSpPr>
        <p:spPr>
          <a:xfrm>
            <a:off x="755650" y="1125538"/>
            <a:ext cx="7777163" cy="4968875"/>
          </a:xfrm>
        </p:spPr>
        <p:txBody>
          <a:bodyPr/>
          <a:lstStyle/>
          <a:p>
            <a:pPr>
              <a:buFontTx/>
              <a:buNone/>
            </a:pPr>
            <a:r>
              <a:rPr lang="en-US" sz="1200" smtClean="0"/>
              <a:t>The table below shows some details of the optimised system. Yellow cells contain assumptions; those with bold type are the values changed by the optimiser. The tan cells contain minimum and maximum allowable values. Of note are the energy generated, the capacity factors, and the unit cost of electricity generation shown in the last row.</a:t>
            </a:r>
          </a:p>
        </p:txBody>
      </p:sp>
      <p:pic>
        <p:nvPicPr>
          <p:cNvPr id="62469" name="Picture 18"/>
          <p:cNvPicPr>
            <a:picLocks noChangeAspect="1" noChangeArrowheads="1"/>
          </p:cNvPicPr>
          <p:nvPr/>
        </p:nvPicPr>
        <p:blipFill>
          <a:blip r:embed="rId3" cstate="print"/>
          <a:srcRect/>
          <a:stretch>
            <a:fillRect/>
          </a:stretch>
        </p:blipFill>
        <p:spPr bwMode="auto">
          <a:xfrm>
            <a:off x="395288" y="1989138"/>
            <a:ext cx="8205787" cy="368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33B8548F-2701-4FF8-85E1-804CA98DAF31}" type="slidenum">
              <a:rPr lang="en-GB"/>
              <a:pPr algn="r"/>
              <a:t>61</a:t>
            </a:fld>
            <a:endParaRPr lang="en-GB"/>
          </a:p>
        </p:txBody>
      </p:sp>
      <p:sp>
        <p:nvSpPr>
          <p:cNvPr id="63491" name="Rectangle 2"/>
          <p:cNvSpPr>
            <a:spLocks noGrp="1" noChangeArrowheads="1"/>
          </p:cNvSpPr>
          <p:nvPr>
            <p:ph type="title"/>
          </p:nvPr>
        </p:nvSpPr>
        <p:spPr>
          <a:xfrm>
            <a:off x="395288" y="620713"/>
            <a:ext cx="8229600" cy="522287"/>
          </a:xfrm>
        </p:spPr>
        <p:txBody>
          <a:bodyPr/>
          <a:lstStyle/>
          <a:p>
            <a:pPr algn="ctr"/>
            <a:r>
              <a:rPr lang="en-US" sz="2000" b="0" smtClean="0">
                <a:solidFill>
                  <a:srgbClr val="3AAE4B"/>
                </a:solidFill>
              </a:rPr>
              <a:t>VarInt</a:t>
            </a:r>
            <a:r>
              <a:rPr lang="en-US" sz="2000" smtClean="0"/>
              <a:t> : Optimised system : technical summary</a:t>
            </a:r>
          </a:p>
        </p:txBody>
      </p:sp>
      <p:sp>
        <p:nvSpPr>
          <p:cNvPr id="63492" name="Rectangle 3"/>
          <p:cNvSpPr>
            <a:spLocks noGrp="1" noChangeArrowheads="1"/>
          </p:cNvSpPr>
          <p:nvPr>
            <p:ph type="body" sz="half" idx="1"/>
          </p:nvPr>
        </p:nvSpPr>
        <p:spPr>
          <a:xfrm>
            <a:off x="755650" y="1052513"/>
            <a:ext cx="4248150" cy="1655762"/>
          </a:xfrm>
        </p:spPr>
        <p:txBody>
          <a:bodyPr/>
          <a:lstStyle/>
          <a:p>
            <a:pPr>
              <a:buFontTx/>
              <a:buNone/>
            </a:pPr>
            <a:r>
              <a:rPr lang="en-US" sz="1200" smtClean="0"/>
              <a:t> The charts depict the capacities of the generators and trade link, and of the electricity and heat stores. </a:t>
            </a:r>
          </a:p>
          <a:p>
            <a:pPr>
              <a:buFontTx/>
              <a:buNone/>
            </a:pPr>
            <a:endParaRPr lang="en-US" sz="1200" smtClean="0"/>
          </a:p>
          <a:p>
            <a:pPr>
              <a:buFontTx/>
              <a:buNone/>
            </a:pPr>
            <a:endParaRPr lang="en-US" sz="1200" smtClean="0"/>
          </a:p>
          <a:p>
            <a:pPr>
              <a:buFontTx/>
              <a:buNone/>
            </a:pPr>
            <a:r>
              <a:rPr lang="en-US" sz="1200" smtClean="0"/>
              <a:t>The table summarises the energy flows and peak demands.</a:t>
            </a:r>
          </a:p>
          <a:p>
            <a:pPr>
              <a:buFontTx/>
              <a:buNone/>
            </a:pPr>
            <a:endParaRPr lang="en-US" sz="1200" smtClean="0"/>
          </a:p>
        </p:txBody>
      </p:sp>
      <p:pic>
        <p:nvPicPr>
          <p:cNvPr id="63493" name="Picture 16"/>
          <p:cNvPicPr>
            <a:picLocks noChangeAspect="1" noChangeArrowheads="1"/>
          </p:cNvPicPr>
          <p:nvPr/>
        </p:nvPicPr>
        <p:blipFill>
          <a:blip r:embed="rId3" cstate="print"/>
          <a:srcRect/>
          <a:stretch>
            <a:fillRect/>
          </a:stretch>
        </p:blipFill>
        <p:spPr bwMode="auto">
          <a:xfrm>
            <a:off x="4932363" y="4005263"/>
            <a:ext cx="3267075" cy="2400300"/>
          </a:xfrm>
          <a:prstGeom prst="rect">
            <a:avLst/>
          </a:prstGeom>
          <a:noFill/>
          <a:ln w="9525" algn="ctr">
            <a:noFill/>
            <a:miter lim="800000"/>
            <a:headEnd/>
            <a:tailEnd/>
          </a:ln>
        </p:spPr>
      </p:pic>
      <p:pic>
        <p:nvPicPr>
          <p:cNvPr id="63494" name="Picture 18"/>
          <p:cNvPicPr>
            <a:picLocks noChangeAspect="1" noChangeArrowheads="1"/>
          </p:cNvPicPr>
          <p:nvPr/>
        </p:nvPicPr>
        <p:blipFill>
          <a:blip r:embed="rId4" cstate="print"/>
          <a:srcRect/>
          <a:stretch>
            <a:fillRect/>
          </a:stretch>
        </p:blipFill>
        <p:spPr bwMode="auto">
          <a:xfrm>
            <a:off x="5003800" y="1274763"/>
            <a:ext cx="3321050" cy="2701925"/>
          </a:xfrm>
          <a:prstGeom prst="rect">
            <a:avLst/>
          </a:prstGeom>
          <a:noFill/>
          <a:ln w="9525">
            <a:noFill/>
            <a:miter lim="800000"/>
            <a:headEnd/>
            <a:tailEnd/>
          </a:ln>
        </p:spPr>
      </p:pic>
      <p:pic>
        <p:nvPicPr>
          <p:cNvPr id="63495" name="Picture 20"/>
          <p:cNvPicPr>
            <a:picLocks noChangeAspect="1" noChangeArrowheads="1"/>
          </p:cNvPicPr>
          <p:nvPr/>
        </p:nvPicPr>
        <p:blipFill>
          <a:blip r:embed="rId5" cstate="print"/>
          <a:srcRect/>
          <a:stretch>
            <a:fillRect/>
          </a:stretch>
        </p:blipFill>
        <p:spPr bwMode="auto">
          <a:xfrm>
            <a:off x="827088" y="2349500"/>
            <a:ext cx="5422900" cy="383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26FB2591-40BE-4D76-851F-0240635E95DF}" type="slidenum">
              <a:rPr lang="en-GB"/>
              <a:pPr algn="r"/>
              <a:t>62</a:t>
            </a:fld>
            <a:endParaRPr lang="en-GB"/>
          </a:p>
        </p:txBody>
      </p:sp>
      <p:sp>
        <p:nvSpPr>
          <p:cNvPr id="64515" name="Rectangle 2"/>
          <p:cNvSpPr>
            <a:spLocks noGrp="1" noChangeArrowheads="1"/>
          </p:cNvSpPr>
          <p:nvPr>
            <p:ph type="title"/>
          </p:nvPr>
        </p:nvSpPr>
        <p:spPr>
          <a:xfrm>
            <a:off x="395288" y="620713"/>
            <a:ext cx="8229600" cy="450850"/>
          </a:xfrm>
        </p:spPr>
        <p:txBody>
          <a:bodyPr/>
          <a:lstStyle/>
          <a:p>
            <a:pPr algn="ctr"/>
            <a:r>
              <a:rPr lang="en-US" sz="2000" b="0" smtClean="0">
                <a:solidFill>
                  <a:srgbClr val="3AAE4B"/>
                </a:solidFill>
              </a:rPr>
              <a:t>VarInt</a:t>
            </a:r>
            <a:r>
              <a:rPr lang="en-US" sz="2000" smtClean="0"/>
              <a:t> : Optimised system: economic summary</a:t>
            </a:r>
          </a:p>
        </p:txBody>
      </p:sp>
      <p:sp>
        <p:nvSpPr>
          <p:cNvPr id="64516" name="Rectangle 3"/>
          <p:cNvSpPr>
            <a:spLocks noGrp="1" noChangeArrowheads="1"/>
          </p:cNvSpPr>
          <p:nvPr>
            <p:ph type="body" sz="half" idx="1"/>
          </p:nvPr>
        </p:nvSpPr>
        <p:spPr>
          <a:xfrm>
            <a:off x="755650" y="1052513"/>
            <a:ext cx="3744913" cy="4752975"/>
          </a:xfrm>
        </p:spPr>
        <p:txBody>
          <a:bodyPr/>
          <a:lstStyle/>
          <a:p>
            <a:pPr>
              <a:buFontTx/>
              <a:buNone/>
            </a:pPr>
            <a:r>
              <a:rPr lang="en-US" sz="1200" smtClean="0"/>
              <a:t>The table shows the total cost of the system and the average unit price of electricity. Both of these will vary from year to year because of weather induced changes to demand; and to supply, particularly of trade and optional generation. The annual cost of the renewables does not change significantly, except for expenditure on maintenance that is related to energy output for that year.</a:t>
            </a:r>
          </a:p>
          <a:p>
            <a:pPr>
              <a:buFontTx/>
              <a:buNone/>
            </a:pPr>
            <a:endParaRPr lang="en-US" sz="1200" smtClean="0"/>
          </a:p>
          <a:p>
            <a:pPr>
              <a:buFontTx/>
              <a:buNone/>
            </a:pPr>
            <a:endParaRPr lang="en-US" sz="1200" smtClean="0"/>
          </a:p>
          <a:p>
            <a:pPr>
              <a:buFontTx/>
              <a:buNone/>
            </a:pPr>
            <a:r>
              <a:rPr lang="en-US" sz="1200" smtClean="0"/>
              <a:t>The pie chart shows the distribution of annualised expenditure. </a:t>
            </a:r>
          </a:p>
        </p:txBody>
      </p:sp>
      <p:pic>
        <p:nvPicPr>
          <p:cNvPr id="64517" name="Picture 9"/>
          <p:cNvPicPr>
            <a:picLocks noChangeAspect="1" noChangeArrowheads="1"/>
          </p:cNvPicPr>
          <p:nvPr/>
        </p:nvPicPr>
        <p:blipFill>
          <a:blip r:embed="rId3" cstate="print"/>
          <a:srcRect/>
          <a:stretch>
            <a:fillRect/>
          </a:stretch>
        </p:blipFill>
        <p:spPr bwMode="auto">
          <a:xfrm>
            <a:off x="5072063" y="1143000"/>
            <a:ext cx="4773612" cy="2122488"/>
          </a:xfrm>
          <a:prstGeom prst="rect">
            <a:avLst/>
          </a:prstGeom>
          <a:noFill/>
          <a:ln w="9525">
            <a:noFill/>
            <a:miter lim="800000"/>
            <a:headEnd/>
            <a:tailEnd/>
          </a:ln>
        </p:spPr>
      </p:pic>
      <p:pic>
        <p:nvPicPr>
          <p:cNvPr id="64518" name="Picture 10"/>
          <p:cNvPicPr>
            <a:picLocks noChangeAspect="1" noChangeArrowheads="1"/>
          </p:cNvPicPr>
          <p:nvPr/>
        </p:nvPicPr>
        <p:blipFill>
          <a:blip r:embed="rId4" cstate="print"/>
          <a:srcRect/>
          <a:stretch>
            <a:fillRect/>
          </a:stretch>
        </p:blipFill>
        <p:spPr bwMode="auto">
          <a:xfrm>
            <a:off x="4356100" y="3122613"/>
            <a:ext cx="4246563"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33F790D1-B104-4B2B-9AE3-A34ABB0BF7A6}" type="slidenum">
              <a:rPr lang="en-GB"/>
              <a:pPr algn="r"/>
              <a:t>63</a:t>
            </a:fld>
            <a:endParaRPr lang="en-GB"/>
          </a:p>
        </p:txBody>
      </p:sp>
      <p:sp>
        <p:nvSpPr>
          <p:cNvPr id="65539" name="Rectangle 2"/>
          <p:cNvSpPr>
            <a:spLocks noGrp="1" noChangeArrowheads="1"/>
          </p:cNvSpPr>
          <p:nvPr>
            <p:ph type="title"/>
          </p:nvPr>
        </p:nvSpPr>
        <p:spPr/>
        <p:txBody>
          <a:bodyPr/>
          <a:lstStyle/>
          <a:p>
            <a:pPr algn="ctr"/>
            <a:r>
              <a:rPr lang="en-GB" sz="2000" smtClean="0">
                <a:solidFill>
                  <a:srgbClr val="3AAE4B"/>
                </a:solidFill>
              </a:rPr>
              <a:t>Green Light : </a:t>
            </a:r>
            <a:r>
              <a:rPr lang="en-GB" sz="2000" smtClean="0"/>
              <a:t>discussion 1 </a:t>
            </a:r>
            <a:endParaRPr lang="en-US" sz="2000" smtClean="0"/>
          </a:p>
        </p:txBody>
      </p:sp>
      <p:sp>
        <p:nvSpPr>
          <p:cNvPr id="65540" name="Rectangle 3"/>
          <p:cNvSpPr>
            <a:spLocks noGrp="1" noChangeArrowheads="1"/>
          </p:cNvSpPr>
          <p:nvPr>
            <p:ph type="body" sz="half" idx="1"/>
          </p:nvPr>
        </p:nvSpPr>
        <p:spPr>
          <a:xfrm>
            <a:off x="827088" y="1196975"/>
            <a:ext cx="7559675" cy="4968875"/>
          </a:xfrm>
        </p:spPr>
        <p:txBody>
          <a:bodyPr/>
          <a:lstStyle/>
          <a:p>
            <a:pPr>
              <a:buFontTx/>
              <a:buNone/>
            </a:pPr>
            <a:endParaRPr lang="en-US" sz="1400" smtClean="0"/>
          </a:p>
          <a:p>
            <a:pPr>
              <a:buFontTx/>
              <a:buNone/>
            </a:pPr>
            <a:endParaRPr lang="en-US" sz="1400" smtClean="0"/>
          </a:p>
        </p:txBody>
      </p:sp>
      <p:sp>
        <p:nvSpPr>
          <p:cNvPr id="65541" name="Rectangle 4"/>
          <p:cNvSpPr>
            <a:spLocks noChangeArrowheads="1"/>
          </p:cNvSpPr>
          <p:nvPr/>
        </p:nvSpPr>
        <p:spPr bwMode="auto">
          <a:xfrm>
            <a:off x="755650" y="1643063"/>
            <a:ext cx="7559675" cy="4881562"/>
          </a:xfrm>
          <a:prstGeom prst="rect">
            <a:avLst/>
          </a:prstGeom>
          <a:noFill/>
          <a:ln w="9525">
            <a:noFill/>
            <a:miter lim="800000"/>
            <a:headEnd/>
            <a:tailEnd/>
          </a:ln>
        </p:spPr>
        <p:txBody>
          <a:bodyPr/>
          <a:lstStyle/>
          <a:p>
            <a:pPr marL="342900" indent="-342900">
              <a:spcBef>
                <a:spcPct val="20000"/>
              </a:spcBef>
            </a:pPr>
            <a:r>
              <a:rPr lang="en-US" sz="1200"/>
              <a:t>The optimisation demonstrates that an electricity system with very high penetrations (95%) of variable renewables (85%) and CHP (10%) can deliver energy services to consumers reliably. It further demonstrates that the unit cost of electricity (about 5 p/kWh) may not excessive as compared to future fossil or nuclear generation costs. The future unit cost of electricity will probably be higher than today in any scenario because of capital cost and fuel price increases: either in a high renewable future; or one with large fractions of fossil and nuclear generation.</a:t>
            </a:r>
          </a:p>
          <a:p>
            <a:pPr marL="342900" indent="-342900">
              <a:spcBef>
                <a:spcPct val="20000"/>
              </a:spcBef>
            </a:pPr>
            <a:endParaRPr lang="en-US" sz="1200"/>
          </a:p>
          <a:p>
            <a:pPr marL="342900" indent="-342900">
              <a:spcBef>
                <a:spcPct val="20000"/>
              </a:spcBef>
            </a:pPr>
            <a:r>
              <a:rPr lang="en-US" sz="1200"/>
              <a:t>The </a:t>
            </a:r>
            <a:r>
              <a:rPr lang="en-US" sz="1200">
                <a:solidFill>
                  <a:srgbClr val="3AAE4B"/>
                </a:solidFill>
              </a:rPr>
              <a:t>Green Light</a:t>
            </a:r>
            <a:r>
              <a:rPr lang="en-US" sz="1200"/>
              <a:t> scenario is more secure than high fossil/fissile scenarios because:</a:t>
            </a:r>
          </a:p>
          <a:p>
            <a:pPr marL="742950" lvl="1" indent="-285750">
              <a:spcBef>
                <a:spcPct val="20000"/>
              </a:spcBef>
              <a:buFontTx/>
              <a:buChar char="–"/>
            </a:pPr>
            <a:r>
              <a:rPr lang="en-US" sz="1200"/>
              <a:t>it is almost immune to unpredictable future prices and availability of finite fuels </a:t>
            </a:r>
          </a:p>
          <a:p>
            <a:pPr marL="742950" lvl="1" indent="-285750">
              <a:spcBef>
                <a:spcPct val="20000"/>
              </a:spcBef>
              <a:buFontTx/>
              <a:buChar char="–"/>
            </a:pPr>
            <a:r>
              <a:rPr lang="en-US" sz="1200"/>
              <a:t>it incorporates a mix of low risk, reversible technologies</a:t>
            </a:r>
          </a:p>
          <a:p>
            <a:pPr marL="342900" indent="-342900">
              <a:spcBef>
                <a:spcPct val="20000"/>
              </a:spcBef>
            </a:pPr>
            <a:endParaRPr lang="en-US" sz="1200"/>
          </a:p>
          <a:p>
            <a:pPr marL="342900" indent="-342900">
              <a:spcBef>
                <a:spcPct val="20000"/>
              </a:spcBef>
            </a:pPr>
            <a:r>
              <a:rPr lang="en-US" sz="1200"/>
              <a:t>It is not claimed that this system is necessarily the best because it does not include all the possible options in terms of technologies or operational strategy. The optimal system depends on the many assumptions about future demands, and the performance and costs of generation, storage and transmission technologies. Changes in these assumptions will lead to different solutions. However, some of the costs and technicalities of a working system have been demonstrated, and the challenge is to find better solutions.</a:t>
            </a:r>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23F16779-4582-40C6-98A0-1FD8362D409B}" type="slidenum">
              <a:rPr lang="en-GB"/>
              <a:pPr algn="r"/>
              <a:t>64</a:t>
            </a:fld>
            <a:endParaRPr lang="en-GB"/>
          </a:p>
        </p:txBody>
      </p:sp>
      <p:sp>
        <p:nvSpPr>
          <p:cNvPr id="66563" name="Rectangle 2"/>
          <p:cNvSpPr>
            <a:spLocks noGrp="1" noChangeArrowheads="1"/>
          </p:cNvSpPr>
          <p:nvPr>
            <p:ph type="title"/>
          </p:nvPr>
        </p:nvSpPr>
        <p:spPr>
          <a:xfrm>
            <a:off x="357188" y="928688"/>
            <a:ext cx="8489950" cy="1296987"/>
          </a:xfrm>
        </p:spPr>
        <p:txBody>
          <a:bodyPr/>
          <a:lstStyle/>
          <a:p>
            <a:pPr algn="ctr"/>
            <a:r>
              <a:rPr lang="en-GB" sz="2000" smtClean="0">
                <a:solidFill>
                  <a:srgbClr val="3AAE4B"/>
                </a:solidFill>
              </a:rPr>
              <a:t>Green Light : </a:t>
            </a:r>
            <a:r>
              <a:rPr lang="en-GB" sz="2000" smtClean="0"/>
              <a:t>discussion 2 </a:t>
            </a:r>
            <a:endParaRPr lang="en-US" sz="2000" smtClean="0"/>
          </a:p>
        </p:txBody>
      </p:sp>
      <p:sp>
        <p:nvSpPr>
          <p:cNvPr id="66564" name="Rectangle 3"/>
          <p:cNvSpPr>
            <a:spLocks noGrp="1" noChangeArrowheads="1"/>
          </p:cNvSpPr>
          <p:nvPr>
            <p:ph type="body" sz="half" idx="1"/>
          </p:nvPr>
        </p:nvSpPr>
        <p:spPr>
          <a:xfrm>
            <a:off x="827088" y="1196975"/>
            <a:ext cx="7559675" cy="4968875"/>
          </a:xfrm>
        </p:spPr>
        <p:txBody>
          <a:bodyPr/>
          <a:lstStyle/>
          <a:p>
            <a:pPr>
              <a:buFontTx/>
              <a:buNone/>
            </a:pPr>
            <a:endParaRPr lang="en-US" sz="1400" smtClean="0"/>
          </a:p>
          <a:p>
            <a:pPr>
              <a:buFontTx/>
              <a:buNone/>
            </a:pPr>
            <a:endParaRPr lang="en-US" sz="1400" smtClean="0"/>
          </a:p>
        </p:txBody>
      </p:sp>
      <p:sp>
        <p:nvSpPr>
          <p:cNvPr id="66565" name="Rectangle 4"/>
          <p:cNvSpPr>
            <a:spLocks noChangeArrowheads="1"/>
          </p:cNvSpPr>
          <p:nvPr/>
        </p:nvSpPr>
        <p:spPr bwMode="auto">
          <a:xfrm>
            <a:off x="755650" y="1643063"/>
            <a:ext cx="7559675" cy="4881562"/>
          </a:xfrm>
          <a:prstGeom prst="rect">
            <a:avLst/>
          </a:prstGeom>
          <a:noFill/>
          <a:ln w="9525">
            <a:noFill/>
            <a:miter lim="800000"/>
            <a:headEnd/>
            <a:tailEnd/>
          </a:ln>
        </p:spPr>
        <p:txBody>
          <a:bodyPr/>
          <a:lstStyle/>
          <a:p>
            <a:pPr marL="342900" indent="-342900">
              <a:spcBef>
                <a:spcPct val="20000"/>
              </a:spcBef>
            </a:pPr>
            <a:r>
              <a:rPr lang="en-US" sz="1200"/>
              <a:t>If demands are assumed to be higher than in the scenarios, then renewables and CHP would have to generate more if the same fraction of low carbon sources were to be maintained.</a:t>
            </a:r>
          </a:p>
          <a:p>
            <a:pPr marL="342900" indent="-342900">
              <a:spcBef>
                <a:spcPct val="20000"/>
              </a:spcBef>
            </a:pPr>
            <a:endParaRPr lang="en-US" sz="1200"/>
          </a:p>
          <a:p>
            <a:pPr marL="342900" indent="-342900">
              <a:spcBef>
                <a:spcPct val="20000"/>
              </a:spcBef>
            </a:pPr>
            <a:r>
              <a:rPr lang="en-US" sz="1200"/>
              <a:t>The Table showing renewable resources gave estimates that although the total ‘economic’ potential might be 266 TWh, the technical potential is some 4800 TWh, with photovoltaics alone being 266 TWh of this. Therefore, there is scope for a considerable expansion of renewable generation beyond that assumed in </a:t>
            </a:r>
            <a:r>
              <a:rPr lang="en-US" sz="1200">
                <a:solidFill>
                  <a:srgbClr val="3AAE4B"/>
                </a:solidFill>
              </a:rPr>
              <a:t>Green Light</a:t>
            </a:r>
            <a:r>
              <a:rPr lang="en-US" sz="1200"/>
              <a:t>. Technical problems and costs will increase as more of this further potential is realised, but to increase renewable output to 400-500 TWh in 40-50 years time may not be an unreasonable target. Technology forecasting on such a long time scale is inevitably speculative, but if photovoltaic costs were to fall further, and its efficiency to increase, then renewable supply potential would be transformed. Finally, it is to be noted that the UK might invest in renewables in other countries, and gain carbon credits in that way.</a:t>
            </a:r>
          </a:p>
          <a:p>
            <a:pPr marL="342900" indent="-342900">
              <a:spcBef>
                <a:spcPct val="20000"/>
              </a:spcBef>
            </a:pPr>
            <a:endParaRPr lang="en-US" sz="1200"/>
          </a:p>
          <a:p>
            <a:pPr marL="342900" indent="-342900">
              <a:spcBef>
                <a:spcPct val="20000"/>
              </a:spcBef>
            </a:pPr>
            <a:r>
              <a:rPr lang="en-US" sz="1200"/>
              <a:t>In </a:t>
            </a:r>
            <a:r>
              <a:rPr lang="en-US" sz="1200">
                <a:solidFill>
                  <a:srgbClr val="3AAE4B"/>
                </a:solidFill>
              </a:rPr>
              <a:t>Green Light</a:t>
            </a:r>
            <a:r>
              <a:rPr lang="en-US" sz="1200"/>
              <a:t>, the CHP maximum capacity is 6 GWe generating 23 TWh. Other studies have estimated that the potential might be 2-4 times as much as this  - another 25-75 TWh. Such additional CHP would probably use gas as liquid fuels are a premium for transport, and biomass energy is limited.</a:t>
            </a:r>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r>
              <a:rPr lang="en-US" sz="1200"/>
              <a:t>	</a:t>
            </a:r>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2CA5ACE9-C9D0-4AF3-B22D-864136AA37E2}" type="slidenum">
              <a:rPr lang="en-GB"/>
              <a:pPr algn="r"/>
              <a:t>65</a:t>
            </a:fld>
            <a:endParaRPr lang="en-GB"/>
          </a:p>
        </p:txBody>
      </p:sp>
      <p:sp>
        <p:nvSpPr>
          <p:cNvPr id="67587" name="Rectangle 2"/>
          <p:cNvSpPr>
            <a:spLocks noGrp="1" noChangeArrowheads="1"/>
          </p:cNvSpPr>
          <p:nvPr>
            <p:ph type="title"/>
          </p:nvPr>
        </p:nvSpPr>
        <p:spPr/>
        <p:txBody>
          <a:bodyPr/>
          <a:lstStyle/>
          <a:p>
            <a:pPr algn="ctr"/>
            <a:r>
              <a:rPr lang="en-GB" sz="2000" smtClean="0">
                <a:solidFill>
                  <a:srgbClr val="3AAE4B"/>
                </a:solidFill>
              </a:rPr>
              <a:t>Green Light : </a:t>
            </a:r>
            <a:r>
              <a:rPr lang="en-GB" sz="2000" smtClean="0"/>
              <a:t>discussion 3 </a:t>
            </a:r>
            <a:endParaRPr lang="en-US" sz="2000" smtClean="0"/>
          </a:p>
        </p:txBody>
      </p:sp>
      <p:sp>
        <p:nvSpPr>
          <p:cNvPr id="67588" name="Rectangle 3"/>
          <p:cNvSpPr>
            <a:spLocks noGrp="1" noChangeArrowheads="1"/>
          </p:cNvSpPr>
          <p:nvPr>
            <p:ph type="body" sz="half" idx="1"/>
          </p:nvPr>
        </p:nvSpPr>
        <p:spPr>
          <a:xfrm>
            <a:off x="827088" y="1196975"/>
            <a:ext cx="7559675" cy="4968875"/>
          </a:xfrm>
        </p:spPr>
        <p:txBody>
          <a:bodyPr/>
          <a:lstStyle/>
          <a:p>
            <a:pPr>
              <a:buFontTx/>
              <a:buNone/>
            </a:pPr>
            <a:endParaRPr lang="en-US" sz="1400" smtClean="0"/>
          </a:p>
          <a:p>
            <a:pPr>
              <a:buFontTx/>
              <a:buNone/>
            </a:pPr>
            <a:endParaRPr lang="en-US" sz="1400" smtClean="0"/>
          </a:p>
        </p:txBody>
      </p:sp>
      <p:sp>
        <p:nvSpPr>
          <p:cNvPr id="67589" name="Rectangle 4"/>
          <p:cNvSpPr>
            <a:spLocks noChangeArrowheads="1"/>
          </p:cNvSpPr>
          <p:nvPr/>
        </p:nvSpPr>
        <p:spPr bwMode="auto">
          <a:xfrm>
            <a:off x="755650" y="1428750"/>
            <a:ext cx="7559675" cy="5095875"/>
          </a:xfrm>
          <a:prstGeom prst="rect">
            <a:avLst/>
          </a:prstGeom>
          <a:noFill/>
          <a:ln w="9525">
            <a:noFill/>
            <a:miter lim="800000"/>
            <a:headEnd/>
            <a:tailEnd/>
          </a:ln>
        </p:spPr>
        <p:txBody>
          <a:bodyPr/>
          <a:lstStyle/>
          <a:p>
            <a:pPr marL="342900" indent="-342900">
              <a:spcBef>
                <a:spcPct val="20000"/>
              </a:spcBef>
            </a:pPr>
            <a:endParaRPr lang="en-US" sz="1200"/>
          </a:p>
          <a:p>
            <a:pPr marL="342900" indent="-342900">
              <a:spcBef>
                <a:spcPct val="20000"/>
              </a:spcBef>
            </a:pPr>
            <a:r>
              <a:rPr lang="en-US" sz="1200">
                <a:solidFill>
                  <a:srgbClr val="3AAE4B"/>
                </a:solidFill>
              </a:rPr>
              <a:t>Green Light</a:t>
            </a:r>
            <a:r>
              <a:rPr lang="en-US" sz="1200"/>
              <a:t> uses the constraint of a maximum of 5% of generation from optional sources giving an average electricity cost of 5.1 p/kWh. Optimisations were carried out for:</a:t>
            </a:r>
          </a:p>
          <a:p>
            <a:pPr marL="342900" indent="-342900">
              <a:spcBef>
                <a:spcPct val="20000"/>
              </a:spcBef>
              <a:buFontTx/>
              <a:buChar char="•"/>
            </a:pPr>
            <a:r>
              <a:rPr lang="en-US" sz="1200"/>
              <a:t>80% CHP and renewable generation, resulting in an average cost of 4.9 p/kWh.</a:t>
            </a:r>
          </a:p>
          <a:p>
            <a:pPr marL="342900" indent="-342900">
              <a:spcBef>
                <a:spcPct val="20000"/>
              </a:spcBef>
              <a:buFontTx/>
              <a:buChar char="•"/>
            </a:pPr>
            <a:r>
              <a:rPr lang="en-US" sz="1200"/>
              <a:t>100% CHP and optional generation, resulting in an average cost of 6.5 p/kWh; most of the increase being due to electricity storage.</a:t>
            </a:r>
          </a:p>
          <a:p>
            <a:pPr marL="342900" indent="-342900">
              <a:spcBef>
                <a:spcPct val="20000"/>
              </a:spcBef>
            </a:pPr>
            <a:endParaRPr lang="en-US" sz="1200"/>
          </a:p>
          <a:p>
            <a:pPr marL="342900" indent="-342900">
              <a:spcBef>
                <a:spcPct val="20000"/>
              </a:spcBef>
            </a:pPr>
            <a:r>
              <a:rPr lang="en-US" sz="1200"/>
              <a:t>As the fraction of variable electricity sources approaches 100%:</a:t>
            </a:r>
          </a:p>
          <a:p>
            <a:pPr marL="742950" lvl="1" indent="-285750">
              <a:spcBef>
                <a:spcPct val="20000"/>
              </a:spcBef>
              <a:buFontTx/>
              <a:buChar char="–"/>
            </a:pPr>
            <a:r>
              <a:rPr lang="en-US" sz="1200"/>
              <a:t>the average cost of electricity increases</a:t>
            </a:r>
          </a:p>
          <a:p>
            <a:pPr marL="742950" lvl="1" indent="-285750">
              <a:spcBef>
                <a:spcPct val="20000"/>
              </a:spcBef>
              <a:buFontTx/>
              <a:buChar char="–"/>
            </a:pPr>
            <a:r>
              <a:rPr lang="en-US" sz="1200"/>
              <a:t>there will be increased problems of variable energy deficits and surpluses.</a:t>
            </a:r>
          </a:p>
          <a:p>
            <a:pPr marL="1143000" lvl="2" indent="-228600">
              <a:spcBef>
                <a:spcPct val="20000"/>
              </a:spcBef>
              <a:buFontTx/>
              <a:buChar char="•"/>
            </a:pPr>
            <a:r>
              <a:rPr lang="en-US" sz="1200"/>
              <a:t>Deficits are easier to accommodate because the control strategy for them requires short-term prediction (up to a day) of needs which may be covered with optional generation</a:t>
            </a:r>
          </a:p>
          <a:p>
            <a:pPr marL="1143000" lvl="2" indent="-228600">
              <a:spcBef>
                <a:spcPct val="20000"/>
              </a:spcBef>
              <a:buFontTx/>
              <a:buChar char="•"/>
            </a:pPr>
            <a:r>
              <a:rPr lang="en-US" sz="1200"/>
              <a:t>Surpluses have to be spilled (wasted), put into storage, or exported. The exercise of these options requires more complex planning over longer time periods (days, weeks, or even months) </a:t>
            </a:r>
          </a:p>
          <a:p>
            <a:pPr marL="342900" indent="-342900">
              <a:spcBef>
                <a:spcPct val="20000"/>
              </a:spcBef>
              <a:buFontTx/>
              <a:buChar char="•"/>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a:p>
            <a:pPr marL="342900" indent="-342900">
              <a:spcBef>
                <a:spcPct val="20000"/>
              </a:spcBef>
            </a:pPr>
            <a:r>
              <a:rPr lang="en-US" sz="1200"/>
              <a:t>	</a:t>
            </a:r>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8C676956-1F06-4C69-8B72-C737029754D9}" type="slidenum">
              <a:rPr lang="en-GB"/>
              <a:pPr algn="r"/>
              <a:t>66</a:t>
            </a:fld>
            <a:endParaRPr lang="en-GB"/>
          </a:p>
        </p:txBody>
      </p:sp>
      <p:sp>
        <p:nvSpPr>
          <p:cNvPr id="68611" name="Rectangle 2"/>
          <p:cNvSpPr>
            <a:spLocks noGrp="1" noChangeArrowheads="1"/>
          </p:cNvSpPr>
          <p:nvPr>
            <p:ph type="title"/>
          </p:nvPr>
        </p:nvSpPr>
        <p:spPr>
          <a:xfrm>
            <a:off x="395288" y="620713"/>
            <a:ext cx="8229600" cy="665162"/>
          </a:xfrm>
        </p:spPr>
        <p:txBody>
          <a:bodyPr/>
          <a:lstStyle/>
          <a:p>
            <a:pPr algn="ctr"/>
            <a:r>
              <a:rPr lang="en-GB" sz="2000" smtClean="0"/>
              <a:t>Optional generation and biomass</a:t>
            </a:r>
            <a:endParaRPr lang="en-US" sz="2000" smtClean="0"/>
          </a:p>
        </p:txBody>
      </p:sp>
      <p:sp>
        <p:nvSpPr>
          <p:cNvPr id="68612" name="Rectangle 3"/>
          <p:cNvSpPr>
            <a:spLocks noGrp="1" noChangeArrowheads="1"/>
          </p:cNvSpPr>
          <p:nvPr>
            <p:ph type="body" sz="half" idx="1"/>
          </p:nvPr>
        </p:nvSpPr>
        <p:spPr>
          <a:xfrm>
            <a:off x="827088" y="1196975"/>
            <a:ext cx="7559675" cy="4968875"/>
          </a:xfrm>
        </p:spPr>
        <p:txBody>
          <a:bodyPr/>
          <a:lstStyle/>
          <a:p>
            <a:pPr>
              <a:buFontTx/>
              <a:buNone/>
            </a:pPr>
            <a:endParaRPr lang="en-US" sz="1400" smtClean="0"/>
          </a:p>
          <a:p>
            <a:pPr>
              <a:buFontTx/>
              <a:buNone/>
            </a:pPr>
            <a:endParaRPr lang="en-US" sz="1400" smtClean="0"/>
          </a:p>
        </p:txBody>
      </p:sp>
      <p:sp>
        <p:nvSpPr>
          <p:cNvPr id="68613" name="Rectangle 4"/>
          <p:cNvSpPr>
            <a:spLocks noChangeArrowheads="1"/>
          </p:cNvSpPr>
          <p:nvPr/>
        </p:nvSpPr>
        <p:spPr bwMode="auto">
          <a:xfrm>
            <a:off x="684213" y="981075"/>
            <a:ext cx="7704137" cy="2952750"/>
          </a:xfrm>
          <a:prstGeom prst="rect">
            <a:avLst/>
          </a:prstGeom>
          <a:noFill/>
          <a:ln w="9525">
            <a:noFill/>
            <a:miter lim="800000"/>
            <a:headEnd/>
            <a:tailEnd/>
          </a:ln>
        </p:spPr>
        <p:txBody>
          <a:bodyPr/>
          <a:lstStyle/>
          <a:p>
            <a:pPr marL="342900" indent="-342900">
              <a:spcBef>
                <a:spcPct val="20000"/>
              </a:spcBef>
            </a:pPr>
            <a:endParaRPr lang="en-US" sz="1200"/>
          </a:p>
          <a:p>
            <a:pPr marL="342900" indent="-342900">
              <a:spcBef>
                <a:spcPct val="20000"/>
              </a:spcBef>
            </a:pPr>
            <a:r>
              <a:rPr lang="en-US" sz="1200"/>
              <a:t>Optional generation</a:t>
            </a:r>
          </a:p>
          <a:p>
            <a:pPr marL="342900" indent="-342900">
              <a:spcBef>
                <a:spcPct val="20000"/>
              </a:spcBef>
            </a:pPr>
            <a:r>
              <a:rPr lang="en-US" sz="1200"/>
              <a:t>As the fraction of variable generation increases, the capacity factor of optional generation decreases, unless the capacities of trade and storage are increased. In the optimised system, the capacity factor of the 6.4 GW of optional generation ranges between 10% and 20%. This capacity and energy generation could be met with a mix of existing private generation (about 10 GW) and main fossil plants (about 45 GW). The economics of the options of retaining existing capacity, or building new plant requires further analysis.</a:t>
            </a:r>
          </a:p>
          <a:p>
            <a:pPr marL="342900" indent="-342900">
              <a:spcBef>
                <a:spcPct val="20000"/>
              </a:spcBef>
            </a:pPr>
            <a:r>
              <a:rPr lang="en-US" sz="1200"/>
              <a:t>It is unlikely that coal (with carbon dioxide sequestration) or nuclear generation would be the best choice for such optional generation because of technical reasons (load following) and cost, even if the safety and environmental risks of these technologies were acceptable. More likely is that further trade or storage would be the optimum choice.</a:t>
            </a:r>
          </a:p>
          <a:p>
            <a:pPr marL="342900" indent="-342900">
              <a:spcBef>
                <a:spcPct val="20000"/>
              </a:spcBef>
            </a:pPr>
            <a:endParaRPr lang="en-US" sz="1200"/>
          </a:p>
          <a:p>
            <a:pPr marL="342900" indent="-342900">
              <a:spcBef>
                <a:spcPct val="20000"/>
              </a:spcBef>
            </a:pPr>
            <a:r>
              <a:rPr lang="en-US" sz="1200"/>
              <a:t>Biomass</a:t>
            </a:r>
          </a:p>
          <a:p>
            <a:pPr marL="342900" indent="-342900">
              <a:spcBef>
                <a:spcPct val="20000"/>
              </a:spcBef>
            </a:pPr>
            <a:r>
              <a:rPr lang="en-US" sz="1200"/>
              <a:t>CHP and optional generation supply about 30 TWh. About half of the energy required for this generation could, if it were the best option, be met with waste biomass used as a sole or supplementary fuel, as shown in the Table. Then over 90% of the UK’s electricity would be met with renewable resources. Energy crops could add to this, depending on environmental acceptability and economic feasibility.</a:t>
            </a:r>
          </a:p>
          <a:p>
            <a:pPr marL="342900" indent="-342900">
              <a:spcBef>
                <a:spcPct val="20000"/>
              </a:spcBef>
            </a:pPr>
            <a:endParaRPr lang="en-US" sz="1200"/>
          </a:p>
          <a:p>
            <a:pPr marL="342900" indent="-342900">
              <a:spcBef>
                <a:spcPct val="20000"/>
              </a:spcBef>
            </a:pPr>
            <a:endParaRPr lang="en-US" sz="1200"/>
          </a:p>
          <a:p>
            <a:pPr marL="342900" indent="-342900">
              <a:spcBef>
                <a:spcPct val="20000"/>
              </a:spcBef>
            </a:pPr>
            <a:endParaRPr lang="en-US" sz="1200"/>
          </a:p>
        </p:txBody>
      </p:sp>
      <p:pic>
        <p:nvPicPr>
          <p:cNvPr id="68614" name="Picture 6"/>
          <p:cNvPicPr>
            <a:picLocks noChangeAspect="1" noChangeArrowheads="1"/>
          </p:cNvPicPr>
          <p:nvPr/>
        </p:nvPicPr>
        <p:blipFill>
          <a:blip r:embed="rId3" cstate="print"/>
          <a:srcRect/>
          <a:stretch>
            <a:fillRect/>
          </a:stretch>
        </p:blipFill>
        <p:spPr bwMode="auto">
          <a:xfrm>
            <a:off x="1763713" y="4437063"/>
            <a:ext cx="5105400" cy="15478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12756120-632C-469C-8843-CE43A8885DA7}" type="slidenum">
              <a:rPr lang="en-GB"/>
              <a:pPr algn="r"/>
              <a:t>67</a:t>
            </a:fld>
            <a:endParaRPr lang="en-GB"/>
          </a:p>
        </p:txBody>
      </p:sp>
      <p:sp>
        <p:nvSpPr>
          <p:cNvPr id="69635" name="Rectangle 2"/>
          <p:cNvSpPr>
            <a:spLocks noGrp="1" noChangeArrowheads="1"/>
          </p:cNvSpPr>
          <p:nvPr>
            <p:ph type="title"/>
          </p:nvPr>
        </p:nvSpPr>
        <p:spPr/>
        <p:txBody>
          <a:bodyPr/>
          <a:lstStyle/>
          <a:p>
            <a:pPr algn="ctr"/>
            <a:r>
              <a:rPr lang="en-GB" sz="2000" smtClean="0"/>
              <a:t>Further options 1</a:t>
            </a:r>
            <a:endParaRPr lang="en-US" sz="2000" smtClean="0"/>
          </a:p>
        </p:txBody>
      </p:sp>
      <p:sp>
        <p:nvSpPr>
          <p:cNvPr id="69636" name="Rectangle 3"/>
          <p:cNvSpPr>
            <a:spLocks noGrp="1" noChangeArrowheads="1"/>
          </p:cNvSpPr>
          <p:nvPr>
            <p:ph type="body" sz="half" idx="1"/>
          </p:nvPr>
        </p:nvSpPr>
        <p:spPr>
          <a:xfrm>
            <a:off x="827088" y="1196975"/>
            <a:ext cx="7559675" cy="4968875"/>
          </a:xfrm>
        </p:spPr>
        <p:txBody>
          <a:bodyPr/>
          <a:lstStyle/>
          <a:p>
            <a:pPr>
              <a:buFontTx/>
              <a:buNone/>
            </a:pPr>
            <a:endParaRPr lang="en-US" sz="1400" smtClean="0"/>
          </a:p>
          <a:p>
            <a:pPr>
              <a:buFontTx/>
              <a:buNone/>
            </a:pPr>
            <a:endParaRPr lang="en-US" sz="1400" smtClean="0"/>
          </a:p>
        </p:txBody>
      </p:sp>
      <p:sp>
        <p:nvSpPr>
          <p:cNvPr id="69637" name="Rectangle 4"/>
          <p:cNvSpPr>
            <a:spLocks noChangeArrowheads="1"/>
          </p:cNvSpPr>
          <p:nvPr/>
        </p:nvSpPr>
        <p:spPr bwMode="auto">
          <a:xfrm>
            <a:off x="755650" y="1714500"/>
            <a:ext cx="7559675" cy="4810125"/>
          </a:xfrm>
          <a:prstGeom prst="rect">
            <a:avLst/>
          </a:prstGeom>
          <a:noFill/>
          <a:ln w="9525">
            <a:noFill/>
            <a:miter lim="800000"/>
            <a:headEnd/>
            <a:tailEnd/>
          </a:ln>
        </p:spPr>
        <p:txBody>
          <a:bodyPr/>
          <a:lstStyle/>
          <a:p>
            <a:pPr marL="342900" indent="-342900">
              <a:spcBef>
                <a:spcPct val="20000"/>
              </a:spcBef>
            </a:pPr>
            <a:r>
              <a:rPr lang="en-US" sz="1200">
                <a:solidFill>
                  <a:srgbClr val="3AAE4B"/>
                </a:solidFill>
              </a:rPr>
              <a:t>Green Light</a:t>
            </a:r>
            <a:r>
              <a:rPr lang="en-US" sz="1200"/>
              <a:t> does not include all possible options, and therefore cheaper solutions may be found for the assumed electricity service demands. These other options could include:</a:t>
            </a:r>
          </a:p>
          <a:p>
            <a:pPr marL="342900" indent="-342900">
              <a:spcBef>
                <a:spcPct val="20000"/>
              </a:spcBef>
            </a:pPr>
            <a:endParaRPr lang="en-US" sz="1200"/>
          </a:p>
          <a:p>
            <a:pPr marL="342900" indent="-342900">
              <a:spcBef>
                <a:spcPct val="20000"/>
              </a:spcBef>
              <a:buFontTx/>
              <a:buChar char="•"/>
            </a:pPr>
            <a:r>
              <a:rPr lang="en-US" sz="1200"/>
              <a:t>Demand :</a:t>
            </a:r>
          </a:p>
          <a:p>
            <a:pPr marL="742950" lvl="1" indent="-285750">
              <a:spcBef>
                <a:spcPct val="20000"/>
              </a:spcBef>
              <a:buFontTx/>
              <a:buChar char="–"/>
            </a:pPr>
            <a:r>
              <a:rPr lang="en-US" sz="1200"/>
              <a:t>More load management with interruptible demands, or varying fraction of electricity/liquid fuels in hybrid vehicles, etc.</a:t>
            </a:r>
          </a:p>
          <a:p>
            <a:pPr marL="742950" lvl="1" indent="-285750">
              <a:spcBef>
                <a:spcPct val="20000"/>
              </a:spcBef>
              <a:buFontTx/>
              <a:buChar char="–"/>
            </a:pPr>
            <a:r>
              <a:rPr lang="en-US" sz="1200"/>
              <a:t>Other demands, such as the production of fuels such as hydrogen, which can also provide some storage</a:t>
            </a:r>
          </a:p>
          <a:p>
            <a:pPr marL="342900" indent="-342900">
              <a:spcBef>
                <a:spcPct val="20000"/>
              </a:spcBef>
              <a:buFontTx/>
              <a:buChar char="•"/>
            </a:pPr>
            <a:endParaRPr lang="en-US" sz="1200"/>
          </a:p>
          <a:p>
            <a:pPr marL="342900" indent="-342900">
              <a:spcBef>
                <a:spcPct val="20000"/>
              </a:spcBef>
              <a:buFontTx/>
              <a:buChar char="•"/>
            </a:pPr>
            <a:r>
              <a:rPr lang="en-US" sz="1200"/>
              <a:t>Renewable energy:</a:t>
            </a:r>
          </a:p>
          <a:p>
            <a:pPr marL="742950" lvl="1" indent="-285750">
              <a:spcBef>
                <a:spcPct val="20000"/>
              </a:spcBef>
              <a:buFontTx/>
              <a:buChar char="–"/>
            </a:pPr>
            <a:r>
              <a:rPr lang="en-US" sz="1200"/>
              <a:t>Currently all renewables are at one ‘site’, apart from wind which is at two. In general, the greater the number of sites, the less the aggregate variability and the consequent demands on storage and back-up generation.</a:t>
            </a:r>
          </a:p>
          <a:p>
            <a:pPr marL="742950" lvl="1" indent="-285750">
              <a:spcBef>
                <a:spcPct val="20000"/>
              </a:spcBef>
              <a:buFontTx/>
              <a:buChar char="–"/>
            </a:pPr>
            <a:r>
              <a:rPr lang="en-US" sz="1200"/>
              <a:t>Other renewable energy sources and technologies such as heat pumps could be included</a:t>
            </a:r>
          </a:p>
          <a:p>
            <a:pPr marL="742950" lvl="1" indent="-285750">
              <a:spcBef>
                <a:spcPct val="20000"/>
              </a:spcBef>
              <a:buFontTx/>
              <a:buChar char="–"/>
            </a:pPr>
            <a:r>
              <a:rPr lang="en-US" sz="1200"/>
              <a:t>Altering the design of technologies can change outputs and economics; for example,</a:t>
            </a:r>
          </a:p>
          <a:p>
            <a:pPr marL="1143000" lvl="2" indent="-228600">
              <a:spcBef>
                <a:spcPct val="20000"/>
              </a:spcBef>
              <a:buFontTx/>
              <a:buChar char="•"/>
            </a:pPr>
            <a:r>
              <a:rPr lang="en-US" sz="1200"/>
              <a:t>tidal lagoon or barrage systems incorporate allow some manipulation of generation timing and even some use as pumped storage</a:t>
            </a:r>
          </a:p>
          <a:p>
            <a:pPr marL="1143000" lvl="2" indent="-228600">
              <a:spcBef>
                <a:spcPct val="20000"/>
              </a:spcBef>
              <a:buFontTx/>
              <a:buChar char="•"/>
            </a:pPr>
            <a:r>
              <a:rPr lang="en-US" sz="1200"/>
              <a:t>aerogenerator design can be tailored for particular maximum and minimum wind speeds</a:t>
            </a:r>
          </a:p>
          <a:p>
            <a:pPr marL="1143000" lvl="2" indent="-228600">
              <a:spcBef>
                <a:spcPct val="20000"/>
              </a:spcBef>
              <a:buFontTx/>
              <a:buChar char="•"/>
            </a:pPr>
            <a:r>
              <a:rPr lang="en-US" sz="1200"/>
              <a:t>solar PV orientation affects seasonal output variation</a:t>
            </a:r>
          </a:p>
          <a:p>
            <a:pPr marL="1143000" lvl="2" indent="-228600">
              <a:spcBef>
                <a:spcPct val="20000"/>
              </a:spcBef>
              <a:buFontTx/>
              <a:buChar char="•"/>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82AB0691-C3BD-4CB0-894E-0918A6A32A8E}" type="slidenum">
              <a:rPr lang="en-GB"/>
              <a:pPr algn="r"/>
              <a:t>68</a:t>
            </a:fld>
            <a:endParaRPr lang="en-GB"/>
          </a:p>
        </p:txBody>
      </p:sp>
      <p:sp>
        <p:nvSpPr>
          <p:cNvPr id="70659" name="Rectangle 2"/>
          <p:cNvSpPr>
            <a:spLocks noGrp="1" noChangeArrowheads="1"/>
          </p:cNvSpPr>
          <p:nvPr>
            <p:ph type="title"/>
          </p:nvPr>
        </p:nvSpPr>
        <p:spPr/>
        <p:txBody>
          <a:bodyPr/>
          <a:lstStyle/>
          <a:p>
            <a:pPr algn="ctr"/>
            <a:r>
              <a:rPr lang="en-GB" sz="2000" smtClean="0"/>
              <a:t>Further options 2</a:t>
            </a:r>
            <a:endParaRPr lang="en-US" sz="2000" smtClean="0"/>
          </a:p>
        </p:txBody>
      </p:sp>
      <p:sp>
        <p:nvSpPr>
          <p:cNvPr id="70660" name="Rectangle 3"/>
          <p:cNvSpPr>
            <a:spLocks noGrp="1" noChangeArrowheads="1"/>
          </p:cNvSpPr>
          <p:nvPr>
            <p:ph type="body" sz="half" idx="1"/>
          </p:nvPr>
        </p:nvSpPr>
        <p:spPr>
          <a:xfrm>
            <a:off x="827088" y="1196975"/>
            <a:ext cx="7559675" cy="4968875"/>
          </a:xfrm>
        </p:spPr>
        <p:txBody>
          <a:bodyPr/>
          <a:lstStyle/>
          <a:p>
            <a:pPr>
              <a:buFontTx/>
              <a:buNone/>
            </a:pPr>
            <a:endParaRPr lang="en-US" sz="1400" smtClean="0"/>
          </a:p>
          <a:p>
            <a:pPr>
              <a:buFontTx/>
              <a:buNone/>
            </a:pPr>
            <a:endParaRPr lang="en-US" sz="1400" smtClean="0"/>
          </a:p>
        </p:txBody>
      </p:sp>
      <p:sp>
        <p:nvSpPr>
          <p:cNvPr id="70661" name="Rectangle 4"/>
          <p:cNvSpPr>
            <a:spLocks noChangeArrowheads="1"/>
          </p:cNvSpPr>
          <p:nvPr/>
        </p:nvSpPr>
        <p:spPr bwMode="auto">
          <a:xfrm>
            <a:off x="755650" y="1571625"/>
            <a:ext cx="7559675" cy="4953000"/>
          </a:xfrm>
          <a:prstGeom prst="rect">
            <a:avLst/>
          </a:prstGeom>
          <a:noFill/>
          <a:ln w="9525">
            <a:noFill/>
            <a:miter lim="800000"/>
            <a:headEnd/>
            <a:tailEnd/>
          </a:ln>
        </p:spPr>
        <p:txBody>
          <a:bodyPr/>
          <a:lstStyle/>
          <a:p>
            <a:pPr marL="342900" indent="-342900">
              <a:spcBef>
                <a:spcPct val="20000"/>
              </a:spcBef>
            </a:pPr>
            <a:endParaRPr lang="en-US" sz="1200"/>
          </a:p>
          <a:p>
            <a:pPr marL="342900" indent="-342900">
              <a:spcBef>
                <a:spcPct val="20000"/>
              </a:spcBef>
              <a:buFontTx/>
              <a:buChar char="•"/>
            </a:pPr>
            <a:r>
              <a:rPr lang="en-US" sz="1200"/>
              <a:t>CHP. The heat : electricity ratio of CHP can be varied through technical control or heat storage so as to aid the matching of supply to demand.</a:t>
            </a:r>
          </a:p>
          <a:p>
            <a:pPr marL="342900" indent="-342900">
              <a:spcBef>
                <a:spcPct val="20000"/>
              </a:spcBef>
              <a:buFontTx/>
              <a:buChar char="•"/>
            </a:pPr>
            <a:endParaRPr lang="en-US" sz="1200"/>
          </a:p>
          <a:p>
            <a:pPr marL="342900" indent="-342900">
              <a:spcBef>
                <a:spcPct val="20000"/>
              </a:spcBef>
              <a:buFontTx/>
              <a:buChar char="•"/>
            </a:pPr>
            <a:r>
              <a:rPr lang="en-US" sz="1200"/>
              <a:t>Storage. Presently two types of store are modelled, one electricity store, and one heat store. These could be subdivided into different technologies having different costs, efficiencies, power ratings, cycle times etc; such as pumped storage, compressed air storage or electric vehicle batteries.</a:t>
            </a:r>
          </a:p>
          <a:p>
            <a:pPr marL="342900" indent="-342900">
              <a:spcBef>
                <a:spcPct val="20000"/>
              </a:spcBef>
              <a:buFontTx/>
              <a:buChar char="•"/>
            </a:pPr>
            <a:endParaRPr lang="en-US" sz="1200"/>
          </a:p>
          <a:p>
            <a:pPr marL="342900" indent="-342900">
              <a:spcBef>
                <a:spcPct val="20000"/>
              </a:spcBef>
              <a:buFontTx/>
              <a:buChar char="•"/>
            </a:pPr>
            <a:r>
              <a:rPr lang="en-US" sz="1200"/>
              <a:t>A more refined control strategy for the system, particularly of flows to storage and trade, could be developed. Currently, the operational strategy is fixed. </a:t>
            </a:r>
          </a:p>
          <a:p>
            <a:pPr marL="342900" indent="-342900">
              <a:spcBef>
                <a:spcPct val="20000"/>
              </a:spcBef>
              <a:buFontTx/>
              <a:buChar char="•"/>
            </a:pPr>
            <a:endParaRPr lang="en-US" sz="1200"/>
          </a:p>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algn="ctr"/>
            <a:r>
              <a:rPr lang="en-GB" sz="2000" smtClean="0"/>
              <a:t>Further modelling</a:t>
            </a:r>
            <a:endParaRPr lang="en-US" sz="2000" smtClean="0"/>
          </a:p>
        </p:txBody>
      </p:sp>
      <p:sp>
        <p:nvSpPr>
          <p:cNvPr id="71684" name="Rectangle 3"/>
          <p:cNvSpPr>
            <a:spLocks noGrp="1" noChangeArrowheads="1"/>
          </p:cNvSpPr>
          <p:nvPr>
            <p:ph idx="1"/>
          </p:nvPr>
        </p:nvSpPr>
        <p:spPr/>
        <p:txBody>
          <a:bodyPr/>
          <a:lstStyle/>
          <a:p>
            <a:pPr>
              <a:buFontTx/>
              <a:buNone/>
            </a:pPr>
            <a:r>
              <a:rPr lang="en-US" sz="1200" smtClean="0"/>
              <a:t>The modelling and optimisation could be improved to incorporate transmission issues, increase accuracy and to find lower cost solutions.</a:t>
            </a:r>
          </a:p>
          <a:p>
            <a:pPr>
              <a:buFontTx/>
              <a:buNone/>
            </a:pPr>
            <a:endParaRPr lang="en-US" sz="1200" smtClean="0"/>
          </a:p>
          <a:p>
            <a:pPr>
              <a:buFontTx/>
              <a:buNone/>
            </a:pPr>
            <a:r>
              <a:rPr lang="en-US" sz="1200" smtClean="0"/>
              <a:t>The modelling could be elaborated:</a:t>
            </a:r>
          </a:p>
          <a:p>
            <a:pPr>
              <a:buFontTx/>
              <a:buAutoNum type="arabicPeriod"/>
            </a:pPr>
            <a:r>
              <a:rPr lang="en-US" sz="1200" smtClean="0"/>
              <a:t>Demand management decision variables such as interruptibility and efficiency costs could be included.</a:t>
            </a:r>
          </a:p>
          <a:p>
            <a:pPr>
              <a:buFontTx/>
              <a:buAutoNum type="arabicPeriod"/>
            </a:pPr>
            <a:r>
              <a:rPr lang="en-US" sz="1200" smtClean="0"/>
              <a:t>Control strategy parameters for operating demand management, storable renewables (hydro, tidal) stores, CHP and trade could be variable.</a:t>
            </a:r>
          </a:p>
          <a:p>
            <a:pPr>
              <a:buFontTx/>
              <a:buAutoNum type="arabicPeriod"/>
            </a:pPr>
            <a:r>
              <a:rPr lang="en-US" sz="1200" smtClean="0"/>
              <a:t>Transmission planning, costs and constraints within the UK, or within Europe could be included.</a:t>
            </a:r>
          </a:p>
          <a:p>
            <a:pPr>
              <a:buFontTx/>
              <a:buAutoNum type="arabicPeriod"/>
            </a:pPr>
            <a:r>
              <a:rPr lang="en-US" sz="1200" smtClean="0"/>
              <a:t>More analysis of the different categories of demand in terms of quantity, use patterns, weather dependency and control.</a:t>
            </a:r>
          </a:p>
          <a:p>
            <a:pPr>
              <a:buFontTx/>
              <a:buAutoNum type="arabicPeriod"/>
            </a:pPr>
            <a:r>
              <a:rPr lang="en-US" sz="1200" smtClean="0"/>
              <a:t>The use of real time series of renewable resources (temperatures, insolation, wind speeds, tidal flows, wave intensity).</a:t>
            </a:r>
          </a:p>
          <a:p>
            <a:pPr>
              <a:buFontTx/>
              <a:buAutoNum type="arabicPeriod"/>
            </a:pPr>
            <a:r>
              <a:rPr lang="en-US" sz="1200" smtClean="0"/>
              <a:t>More refined technology modelling; e.g. more realistic efficiency curves</a:t>
            </a:r>
          </a:p>
          <a:p>
            <a:pPr>
              <a:buFontTx/>
              <a:buAutoNum type="arabicPeriod"/>
            </a:pPr>
            <a:r>
              <a:rPr lang="en-US" sz="1200" smtClean="0"/>
              <a:t>More sample hours for a year’s simulation</a:t>
            </a:r>
          </a:p>
          <a:p>
            <a:pPr>
              <a:buFontTx/>
              <a:buNone/>
            </a:pPr>
            <a:endParaRPr lang="en-US" sz="1200" smtClean="0"/>
          </a:p>
          <a:p>
            <a:pPr>
              <a:buFontTx/>
              <a:buNone/>
            </a:pPr>
            <a:r>
              <a:rPr lang="en-US" sz="1200" smtClean="0"/>
              <a:t>The optimisation could be extended to include 1-3 as decision variables.</a:t>
            </a:r>
          </a:p>
          <a:p>
            <a:pPr>
              <a:buFontTx/>
              <a:buNone/>
            </a:pPr>
            <a:endParaRPr lang="en-US" sz="1200" smtClean="0"/>
          </a:p>
        </p:txBody>
      </p:sp>
      <p:sp>
        <p:nvSpPr>
          <p:cNvPr id="71682" name="Slide Number Placeholder 4"/>
          <p:cNvSpPr>
            <a:spLocks noGrp="1"/>
          </p:cNvSpPr>
          <p:nvPr>
            <p:ph type="sldNum" sz="quarter" idx="12"/>
          </p:nvPr>
        </p:nvSpPr>
        <p:spPr bwMode="auto">
          <a:prstGeom prst="rect">
            <a:avLst/>
          </a:prstGeom>
          <a:noFill/>
          <a:ln>
            <a:miter lim="800000"/>
            <a:headEnd/>
            <a:tailEnd/>
          </a:ln>
        </p:spPr>
        <p:txBody>
          <a:bodyPr/>
          <a:lstStyle/>
          <a:p>
            <a:pPr algn="r"/>
            <a:fld id="{D1A7746A-D702-4E3F-B8CB-2D36804BF78E}" type="slidenum">
              <a:rPr lang="en-GB"/>
              <a:pPr algn="r"/>
              <a:t>69</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4294967295"/>
          </p:nvPr>
        </p:nvSpPr>
        <p:spPr bwMode="auto">
          <a:xfrm>
            <a:off x="6786563" y="6381750"/>
            <a:ext cx="2133600" cy="476250"/>
          </a:xfrm>
          <a:prstGeom prst="rect">
            <a:avLst/>
          </a:prstGeom>
          <a:noFill/>
          <a:ln>
            <a:miter lim="800000"/>
            <a:headEnd/>
            <a:tailEnd/>
          </a:ln>
        </p:spPr>
        <p:txBody>
          <a:bodyPr/>
          <a:lstStyle/>
          <a:p>
            <a:pPr algn="r"/>
            <a:fld id="{9245C277-59C5-4FC7-A6AF-1BAE3EF71B03}" type="slidenum">
              <a:rPr lang="en-GB"/>
              <a:pPr algn="r"/>
              <a:t>7</a:t>
            </a:fld>
            <a:endParaRPr lang="en-GB"/>
          </a:p>
        </p:txBody>
      </p:sp>
      <p:sp>
        <p:nvSpPr>
          <p:cNvPr id="9219" name="Rectangle 2"/>
          <p:cNvSpPr>
            <a:spLocks noGrp="1" noChangeArrowheads="1"/>
          </p:cNvSpPr>
          <p:nvPr>
            <p:ph type="title"/>
          </p:nvPr>
        </p:nvSpPr>
        <p:spPr>
          <a:xfrm>
            <a:off x="357188" y="928688"/>
            <a:ext cx="8489950" cy="642937"/>
          </a:xfrm>
        </p:spPr>
        <p:txBody>
          <a:bodyPr/>
          <a:lstStyle/>
          <a:p>
            <a:r>
              <a:rPr lang="en-GB" smtClean="0"/>
              <a:t>Scenario context: Domestic sector: house heat loss factors</a:t>
            </a:r>
          </a:p>
        </p:txBody>
      </p:sp>
      <p:sp>
        <p:nvSpPr>
          <p:cNvPr id="9220" name="Rectangle 3"/>
          <p:cNvSpPr>
            <a:spLocks noGrp="1" noChangeArrowheads="1"/>
          </p:cNvSpPr>
          <p:nvPr>
            <p:ph type="body" idx="1"/>
          </p:nvPr>
        </p:nvSpPr>
        <p:spPr>
          <a:xfrm>
            <a:off x="857250" y="1428750"/>
            <a:ext cx="7772400" cy="4114800"/>
          </a:xfrm>
        </p:spPr>
        <p:txBody>
          <a:bodyPr/>
          <a:lstStyle/>
          <a:p>
            <a:pPr>
              <a:buFontTx/>
              <a:buNone/>
            </a:pPr>
            <a:r>
              <a:rPr lang="en-GB" sz="1200" smtClean="0"/>
              <a:t>Implementation of space heat demand management (insulation, ventilation control) depends on housing needs and stock types, replacement rates, applicability of technologies</a:t>
            </a:r>
          </a:p>
          <a:p>
            <a:endParaRPr lang="en-GB" sz="1200" smtClean="0"/>
          </a:p>
        </p:txBody>
      </p:sp>
      <p:pic>
        <p:nvPicPr>
          <p:cNvPr id="9221" name="Picture 5"/>
          <p:cNvPicPr>
            <a:picLocks noChangeAspect="1" noChangeArrowheads="1"/>
          </p:cNvPicPr>
          <p:nvPr/>
        </p:nvPicPr>
        <p:blipFill>
          <a:blip r:embed="rId3" cstate="print"/>
          <a:srcRect/>
          <a:stretch>
            <a:fillRect/>
          </a:stretch>
        </p:blipFill>
        <p:spPr bwMode="auto">
          <a:xfrm>
            <a:off x="1042988" y="1844675"/>
            <a:ext cx="6991350"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algn="ctr"/>
            <a:r>
              <a:rPr lang="en-GB" sz="2000" smtClean="0"/>
              <a:t>Economics: component costs</a:t>
            </a:r>
            <a:endParaRPr lang="en-US" sz="2000" smtClean="0"/>
          </a:p>
        </p:txBody>
      </p:sp>
      <p:sp>
        <p:nvSpPr>
          <p:cNvPr id="72708" name="Rectangle 3"/>
          <p:cNvSpPr>
            <a:spLocks noGrp="1" noChangeArrowheads="1"/>
          </p:cNvSpPr>
          <p:nvPr>
            <p:ph idx="1"/>
          </p:nvPr>
        </p:nvSpPr>
        <p:spPr/>
        <p:txBody>
          <a:bodyPr/>
          <a:lstStyle/>
          <a:p>
            <a:pPr>
              <a:buFontTx/>
              <a:buNone/>
            </a:pPr>
            <a:r>
              <a:rPr lang="en-US" sz="1200" smtClean="0"/>
              <a:t>If the performance and relative costs of the technologies changed, then so would the shape of the optimum systems. Assumptions about storage and photovoltaic technologies are perhaps the most critical.</a:t>
            </a:r>
          </a:p>
          <a:p>
            <a:pPr>
              <a:buFontTx/>
              <a:buNone/>
            </a:pPr>
            <a:endParaRPr lang="en-US" sz="1200" smtClean="0"/>
          </a:p>
          <a:p>
            <a:pPr>
              <a:buFontTx/>
              <a:buNone/>
            </a:pPr>
            <a:r>
              <a:rPr lang="en-US" sz="1200" smtClean="0"/>
              <a:t>Beyond this other costs could be included:</a:t>
            </a:r>
          </a:p>
          <a:p>
            <a:pPr lvl="1"/>
            <a:r>
              <a:rPr lang="en-US" sz="1200" smtClean="0"/>
              <a:t>transmission and distribution costs</a:t>
            </a:r>
          </a:p>
          <a:p>
            <a:pPr lvl="1"/>
            <a:r>
              <a:rPr lang="en-US" sz="1200" smtClean="0"/>
              <a:t>system operation and control (e.g. of stores) costs</a:t>
            </a:r>
          </a:p>
          <a:p>
            <a:pPr>
              <a:buFontTx/>
              <a:buNone/>
            </a:pPr>
            <a:endParaRPr lang="en-US" sz="1200" smtClean="0"/>
          </a:p>
          <a:p>
            <a:pPr>
              <a:buFontTx/>
              <a:buNone/>
            </a:pPr>
            <a:endParaRPr lang="en-US" sz="1200" smtClean="0"/>
          </a:p>
          <a:p>
            <a:r>
              <a:rPr lang="en-US" sz="1200" smtClean="0"/>
              <a:t>If electricity storage were cheaper and more efficient, then more use could be made of the cheapest renewables, or those with less environmental impact.</a:t>
            </a:r>
          </a:p>
          <a:p>
            <a:endParaRPr lang="en-US" sz="1200" smtClean="0"/>
          </a:p>
          <a:p>
            <a:r>
              <a:rPr lang="en-US" sz="1200" smtClean="0"/>
              <a:t>Photovoltaic (PV) generation has perhaps the least environmental impact of the renewable sources. In addition, most PV would be sited near demand, on buildings, where maintenance and transmission needs and costs would be less than for the remote sources. An interesting question then is how a reduction in the relative cost of PV would increase its contribution. The optimisation indicates that the PV generation would increase to about 30 TWh if its capital cost were £1500 per kW. This is still more expensive than wind, but as PV generates more in the summer, it balances the supply from wind and wave which peaks in the winter.</a:t>
            </a:r>
          </a:p>
          <a:p>
            <a:pPr>
              <a:buFontTx/>
              <a:buNone/>
            </a:pPr>
            <a:endParaRPr lang="en-US" sz="1200" smtClean="0"/>
          </a:p>
          <a:p>
            <a:pPr>
              <a:buFontTx/>
              <a:buNone/>
            </a:pPr>
            <a:endParaRPr lang="en-US" sz="1200" smtClean="0"/>
          </a:p>
          <a:p>
            <a:pPr lvl="1"/>
            <a:endParaRPr lang="en-US" sz="1200" smtClean="0"/>
          </a:p>
          <a:p>
            <a:pPr>
              <a:buFontTx/>
              <a:buNone/>
            </a:pPr>
            <a:endParaRPr lang="en-US" sz="1200" smtClean="0"/>
          </a:p>
        </p:txBody>
      </p:sp>
      <p:sp>
        <p:nvSpPr>
          <p:cNvPr id="72706" name="Slide Number Placeholder 4"/>
          <p:cNvSpPr>
            <a:spLocks noGrp="1"/>
          </p:cNvSpPr>
          <p:nvPr>
            <p:ph type="sldNum" sz="quarter" idx="12"/>
          </p:nvPr>
        </p:nvSpPr>
        <p:spPr bwMode="auto">
          <a:prstGeom prst="rect">
            <a:avLst/>
          </a:prstGeom>
          <a:noFill/>
          <a:ln>
            <a:miter lim="800000"/>
            <a:headEnd/>
            <a:tailEnd/>
          </a:ln>
        </p:spPr>
        <p:txBody>
          <a:bodyPr/>
          <a:lstStyle/>
          <a:p>
            <a:pPr algn="r"/>
            <a:fld id="{BE2B0120-BB22-4A33-AE33-B4FC128B6024}" type="slidenum">
              <a:rPr lang="en-GB"/>
              <a:pPr algn="r"/>
              <a:t>70</a:t>
            </a:fld>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algn="ctr"/>
            <a:r>
              <a:rPr lang="en-GB" sz="2000" smtClean="0"/>
              <a:t>Economics: modelling</a:t>
            </a:r>
            <a:endParaRPr lang="en-US" sz="2000" smtClean="0"/>
          </a:p>
        </p:txBody>
      </p:sp>
      <p:sp>
        <p:nvSpPr>
          <p:cNvPr id="73732" name="Rectangle 3"/>
          <p:cNvSpPr>
            <a:spLocks noGrp="1" noChangeArrowheads="1"/>
          </p:cNvSpPr>
          <p:nvPr>
            <p:ph idx="1"/>
          </p:nvPr>
        </p:nvSpPr>
        <p:spPr/>
        <p:txBody>
          <a:bodyPr/>
          <a:lstStyle/>
          <a:p>
            <a:pPr>
              <a:buFontTx/>
              <a:buNone/>
            </a:pPr>
            <a:r>
              <a:rPr lang="en-US" sz="1200" smtClean="0"/>
              <a:t>Currently a single set of costs (capital, O&amp;M, etc.) is assigned to each technology. In reality there is a range of costs dependent on the particularities of the resources, and whether the technology installations are new, or existing. These varying costs can relate to the technologies themselves, and to other costs such as those engendered by transmission network development. The unit costs of technologies generally decrease with total installed capacity because of economies of scale and ‘technology learning’.</a:t>
            </a:r>
          </a:p>
          <a:p>
            <a:pPr>
              <a:buFontTx/>
              <a:buNone/>
            </a:pPr>
            <a:endParaRPr lang="en-US" sz="1200" smtClean="0"/>
          </a:p>
          <a:p>
            <a:pPr>
              <a:buFontTx/>
              <a:buNone/>
            </a:pPr>
            <a:r>
              <a:rPr lang="en-US" sz="1200" smtClean="0"/>
              <a:t>These features can be modelled in various ways.</a:t>
            </a:r>
          </a:p>
          <a:p>
            <a:pPr>
              <a:buFontTx/>
              <a:buNone/>
            </a:pPr>
            <a:endParaRPr lang="en-US" sz="1200" smtClean="0"/>
          </a:p>
          <a:p>
            <a:r>
              <a:rPr lang="en-US" sz="1200" smtClean="0"/>
              <a:t>The technologies can be subdivided: for example, into </a:t>
            </a:r>
          </a:p>
          <a:p>
            <a:pPr lvl="1"/>
            <a:r>
              <a:rPr lang="en-US" sz="1200" smtClean="0"/>
              <a:t>new and existing installations</a:t>
            </a:r>
          </a:p>
          <a:p>
            <a:pPr lvl="1"/>
            <a:r>
              <a:rPr lang="en-US" sz="1200" smtClean="0"/>
              <a:t>on-shore and off-shore wind</a:t>
            </a:r>
          </a:p>
          <a:p>
            <a:pPr lvl="1"/>
            <a:r>
              <a:rPr lang="en-US" sz="1200" smtClean="0"/>
              <a:t>low head and high head hydro</a:t>
            </a:r>
          </a:p>
          <a:p>
            <a:pPr lvl="1"/>
            <a:r>
              <a:rPr lang="en-US" sz="1200" smtClean="0"/>
              <a:t>solar PV applied to new buildings or retrofitted to old</a:t>
            </a:r>
          </a:p>
          <a:p>
            <a:pPr lvl="1"/>
            <a:r>
              <a:rPr lang="en-US" sz="1200" smtClean="0"/>
              <a:t>CHP grouped by size of heat load and temporal variation and/ or load factor</a:t>
            </a:r>
          </a:p>
          <a:p>
            <a:pPr lvl="1"/>
            <a:r>
              <a:rPr lang="en-US" sz="1200" smtClean="0"/>
              <a:t>length of transmission link and whether over ground, underground or submarine</a:t>
            </a:r>
          </a:p>
          <a:p>
            <a:pPr lvl="1"/>
            <a:endParaRPr lang="en-US" sz="1200" smtClean="0"/>
          </a:p>
          <a:p>
            <a:r>
              <a:rPr lang="en-US" sz="1200" smtClean="0"/>
              <a:t>Cost functions can be used. For example, the capital costs of PV might increase from £1500/kW for fitting 10 GW to new buildings to £2500/kW for retrofitting</a:t>
            </a:r>
          </a:p>
          <a:p>
            <a:pPr lvl="1"/>
            <a:endParaRPr lang="en-US" sz="1200" smtClean="0"/>
          </a:p>
          <a:p>
            <a:pPr>
              <a:buFontTx/>
              <a:buNone/>
            </a:pPr>
            <a:r>
              <a:rPr lang="en-US" sz="1200" smtClean="0"/>
              <a:t>A combination of these two methods would probably be the best approach.</a:t>
            </a:r>
          </a:p>
          <a:p>
            <a:pPr>
              <a:buFontTx/>
              <a:buNone/>
            </a:pPr>
            <a:endParaRPr lang="en-US" sz="1200" smtClean="0"/>
          </a:p>
          <a:p>
            <a:pPr>
              <a:buFontTx/>
              <a:buNone/>
            </a:pPr>
            <a:endParaRPr lang="en-US" sz="1200" smtClean="0"/>
          </a:p>
          <a:p>
            <a:pPr>
              <a:buFontTx/>
              <a:buNone/>
            </a:pPr>
            <a:endParaRPr lang="en-US" sz="1200" smtClean="0"/>
          </a:p>
          <a:p>
            <a:pPr lvl="1"/>
            <a:endParaRPr lang="en-US" sz="1200" smtClean="0"/>
          </a:p>
          <a:p>
            <a:pPr>
              <a:buFontTx/>
              <a:buNone/>
            </a:pPr>
            <a:endParaRPr lang="en-US" sz="1200" smtClean="0"/>
          </a:p>
        </p:txBody>
      </p:sp>
      <p:sp>
        <p:nvSpPr>
          <p:cNvPr id="73730" name="Slide Number Placeholder 4"/>
          <p:cNvSpPr>
            <a:spLocks noGrp="1"/>
          </p:cNvSpPr>
          <p:nvPr>
            <p:ph type="sldNum" sz="quarter" idx="12"/>
          </p:nvPr>
        </p:nvSpPr>
        <p:spPr bwMode="auto">
          <a:prstGeom prst="rect">
            <a:avLst/>
          </a:prstGeom>
          <a:noFill/>
          <a:ln>
            <a:miter lim="800000"/>
            <a:headEnd/>
            <a:tailEnd/>
          </a:ln>
        </p:spPr>
        <p:txBody>
          <a:bodyPr/>
          <a:lstStyle/>
          <a:p>
            <a:pPr algn="r"/>
            <a:fld id="{58B271A1-D07E-455F-962F-9169AD579678}" type="slidenum">
              <a:rPr lang="en-GB"/>
              <a:pPr algn="r"/>
              <a:t>71</a:t>
            </a:fld>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algn="ctr"/>
            <a:r>
              <a:rPr lang="en-GB" sz="2000" smtClean="0"/>
              <a:t>Further economic detail 2</a:t>
            </a:r>
            <a:endParaRPr lang="en-US" sz="2000" smtClean="0"/>
          </a:p>
        </p:txBody>
      </p:sp>
      <p:sp>
        <p:nvSpPr>
          <p:cNvPr id="74756" name="Rectangle 3"/>
          <p:cNvSpPr>
            <a:spLocks noGrp="1" noChangeArrowheads="1"/>
          </p:cNvSpPr>
          <p:nvPr>
            <p:ph idx="1"/>
          </p:nvPr>
        </p:nvSpPr>
        <p:spPr/>
        <p:txBody>
          <a:bodyPr/>
          <a:lstStyle/>
          <a:p>
            <a:pPr>
              <a:buFontTx/>
              <a:buNone/>
            </a:pPr>
            <a:r>
              <a:rPr lang="en-US" sz="1200" smtClean="0"/>
              <a:t>It is to be noted that the potential and costs of renewable generation exclude an account of their environmental impacts. It may be that the development of, say, on-shore wind power or tidal lagoon power, would be constrained to less than their economic potential as determined by direct costs because of impacts. Such considerations could be included in the optimisation by reducing the maximum capacity allowed or by attaching monetary values to the impacts.</a:t>
            </a:r>
          </a:p>
          <a:p>
            <a:pPr>
              <a:buFontTx/>
              <a:buNone/>
            </a:pPr>
            <a:endParaRPr lang="en-US" sz="1200" smtClean="0"/>
          </a:p>
        </p:txBody>
      </p:sp>
      <p:sp>
        <p:nvSpPr>
          <p:cNvPr id="74754" name="Slide Number Placeholder 4"/>
          <p:cNvSpPr>
            <a:spLocks noGrp="1"/>
          </p:cNvSpPr>
          <p:nvPr>
            <p:ph type="sldNum" sz="quarter" idx="12"/>
          </p:nvPr>
        </p:nvSpPr>
        <p:spPr bwMode="auto">
          <a:prstGeom prst="rect">
            <a:avLst/>
          </a:prstGeom>
          <a:noFill/>
          <a:ln>
            <a:miter lim="800000"/>
            <a:headEnd/>
            <a:tailEnd/>
          </a:ln>
        </p:spPr>
        <p:txBody>
          <a:bodyPr/>
          <a:lstStyle/>
          <a:p>
            <a:pPr algn="r"/>
            <a:fld id="{F4F201DC-2281-42DA-AB7A-0CA933EE2D10}" type="slidenum">
              <a:rPr lang="en-GB"/>
              <a:pPr algn="r"/>
              <a:t>72</a:t>
            </a:fld>
            <a:endParaRPr lang="en-GB"/>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GB" smtClean="0"/>
              <a:t>Security: generalities 1</a:t>
            </a:r>
          </a:p>
        </p:txBody>
      </p:sp>
      <p:sp>
        <p:nvSpPr>
          <p:cNvPr id="75780" name="Rectangle 3"/>
          <p:cNvSpPr>
            <a:spLocks noGrp="1" noChangeArrowheads="1"/>
          </p:cNvSpPr>
          <p:nvPr>
            <p:ph idx="1"/>
          </p:nvPr>
        </p:nvSpPr>
        <p:spPr/>
        <p:txBody>
          <a:bodyPr/>
          <a:lstStyle/>
          <a:p>
            <a:pPr>
              <a:buFontTx/>
              <a:buNone/>
            </a:pPr>
            <a:r>
              <a:rPr lang="en-GB" sz="1200" smtClean="0"/>
              <a:t>Energy security can be defined as the maintenance of safe, economic energy services for social wellbeing and economic development, without excessive environmental degradation. All forms of energy supply (renewable, fossil, nuclear) present some form of insecurity.</a:t>
            </a:r>
          </a:p>
          <a:p>
            <a:pPr>
              <a:buFontTx/>
              <a:buNone/>
            </a:pPr>
            <a:endParaRPr lang="en-GB" sz="1200" smtClean="0"/>
          </a:p>
          <a:p>
            <a:pPr>
              <a:buFontTx/>
              <a:buNone/>
            </a:pPr>
            <a:r>
              <a:rPr lang="en-GB" sz="1200" smtClean="0"/>
              <a:t>A </a:t>
            </a:r>
            <a:r>
              <a:rPr lang="en-GB" sz="1200" b="1" smtClean="0"/>
              <a:t>hierarchy</a:t>
            </a:r>
            <a:r>
              <a:rPr lang="en-GB" sz="1200" smtClean="0"/>
              <a:t> of importance for energy services can be constructed:</a:t>
            </a:r>
          </a:p>
          <a:p>
            <a:r>
              <a:rPr lang="en-GB" sz="1200" b="1" smtClean="0"/>
              <a:t>Core</a:t>
            </a:r>
            <a:r>
              <a:rPr lang="en-GB" sz="1200" smtClean="0"/>
              <a:t> services which it is immediately dangerous to interrupt</a:t>
            </a:r>
          </a:p>
          <a:p>
            <a:pPr lvl="1"/>
            <a:r>
              <a:rPr lang="en-GB" sz="1200" smtClean="0"/>
              <a:t>food supply</a:t>
            </a:r>
          </a:p>
          <a:p>
            <a:pPr lvl="1"/>
            <a:r>
              <a:rPr lang="en-GB" sz="1200" smtClean="0"/>
              <a:t>domestic space heating, lighting</a:t>
            </a:r>
          </a:p>
          <a:p>
            <a:pPr lvl="1"/>
            <a:r>
              <a:rPr lang="en-GB" sz="1200" smtClean="0"/>
              <a:t>emergency services; health, fire, police</a:t>
            </a:r>
          </a:p>
          <a:p>
            <a:r>
              <a:rPr lang="en-GB" sz="1200" b="1" smtClean="0"/>
              <a:t>Intermediate</a:t>
            </a:r>
            <a:r>
              <a:rPr lang="en-GB" sz="1200" smtClean="0"/>
              <a:t> importance. Provision of social services and short-lived essential commodities</a:t>
            </a:r>
          </a:p>
          <a:p>
            <a:r>
              <a:rPr lang="en-GB" sz="1200" b="1" smtClean="0"/>
              <a:t>Lower</a:t>
            </a:r>
            <a:r>
              <a:rPr lang="en-GB" sz="1200" smtClean="0"/>
              <a:t> importance. Long-lived and inessential commodities</a:t>
            </a:r>
          </a:p>
          <a:p>
            <a:pPr>
              <a:buFontTx/>
              <a:buNone/>
            </a:pPr>
            <a:endParaRPr lang="en-GB" sz="1200" smtClean="0"/>
          </a:p>
          <a:p>
            <a:pPr>
              <a:buFontTx/>
              <a:buNone/>
            </a:pPr>
            <a:r>
              <a:rPr lang="en-GB" sz="1200" smtClean="0"/>
              <a:t>Part of security planning is for these energy services to degrade gracefully to the core.</a:t>
            </a:r>
          </a:p>
          <a:p>
            <a:pPr>
              <a:buFontTx/>
              <a:buNone/>
            </a:pPr>
            <a:endParaRPr lang="en-GB" sz="1200" smtClean="0"/>
          </a:p>
          <a:p>
            <a:pPr>
              <a:buFontTx/>
              <a:buNone/>
            </a:pPr>
            <a:r>
              <a:rPr lang="en-GB" sz="1200" smtClean="0"/>
              <a:t>The various energy supply sources and technologies pose different kinds of insecurity:</a:t>
            </a:r>
          </a:p>
          <a:p>
            <a:r>
              <a:rPr lang="en-GB" sz="1200" smtClean="0"/>
              <a:t>renewable sources are, to a degree, variable and/or unpredictable, except for biomass</a:t>
            </a:r>
          </a:p>
          <a:p>
            <a:r>
              <a:rPr lang="en-GB" sz="1200" smtClean="0"/>
              <a:t>finite fossil and nuclear fuels suffer volatile increases in prices and ultimate unavailability</a:t>
            </a:r>
          </a:p>
          <a:p>
            <a:r>
              <a:rPr lang="en-GB" sz="1200" smtClean="0"/>
              <a:t>some technologies present potentially large risks or irreversibility</a:t>
            </a:r>
          </a:p>
          <a:p>
            <a:endParaRPr lang="en-GB" sz="1200" smtClean="0"/>
          </a:p>
        </p:txBody>
      </p:sp>
      <p:sp>
        <p:nvSpPr>
          <p:cNvPr id="75778" name="Slide Number Placeholder 3"/>
          <p:cNvSpPr>
            <a:spLocks noGrp="1"/>
          </p:cNvSpPr>
          <p:nvPr>
            <p:ph type="sldNum" sz="quarter" idx="12"/>
          </p:nvPr>
        </p:nvSpPr>
        <p:spPr bwMode="auto">
          <a:prstGeom prst="rect">
            <a:avLst/>
          </a:prstGeom>
          <a:noFill/>
          <a:ln>
            <a:miter lim="800000"/>
            <a:headEnd/>
            <a:tailEnd/>
          </a:ln>
        </p:spPr>
        <p:txBody>
          <a:bodyPr/>
          <a:lstStyle/>
          <a:p>
            <a:pPr algn="r"/>
            <a:fld id="{A5331C1D-E396-4B73-8779-84535D461DDF}" type="slidenum">
              <a:rPr lang="en-GB"/>
              <a:pPr algn="r"/>
              <a:t>73</a:t>
            </a:fld>
            <a:endParaRPr lang="en-GB"/>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AAABDF6C-480C-4FBD-8670-F4FDCA17B1FA}" type="slidenum">
              <a:rPr lang="en-GB"/>
              <a:pPr algn="r"/>
              <a:t>74</a:t>
            </a:fld>
            <a:endParaRPr lang="en-GB"/>
          </a:p>
        </p:txBody>
      </p:sp>
      <p:sp>
        <p:nvSpPr>
          <p:cNvPr id="76803" name="Rectangle 2"/>
          <p:cNvSpPr>
            <a:spLocks noGrp="1" noChangeArrowheads="1"/>
          </p:cNvSpPr>
          <p:nvPr>
            <p:ph type="title"/>
          </p:nvPr>
        </p:nvSpPr>
        <p:spPr>
          <a:xfrm>
            <a:off x="684213" y="620713"/>
            <a:ext cx="5541962" cy="346075"/>
          </a:xfrm>
        </p:spPr>
        <p:txBody>
          <a:bodyPr/>
          <a:lstStyle/>
          <a:p>
            <a:r>
              <a:rPr lang="en-GB" smtClean="0"/>
              <a:t>Security : generalities 2</a:t>
            </a:r>
          </a:p>
        </p:txBody>
      </p:sp>
      <p:sp>
        <p:nvSpPr>
          <p:cNvPr id="76804" name="Rectangle 3"/>
          <p:cNvSpPr>
            <a:spLocks noGrp="1" noChangeArrowheads="1"/>
          </p:cNvSpPr>
          <p:nvPr>
            <p:ph type="body" idx="1"/>
          </p:nvPr>
        </p:nvSpPr>
        <p:spPr>
          <a:xfrm>
            <a:off x="755650" y="1125538"/>
            <a:ext cx="7777163" cy="5040312"/>
          </a:xfrm>
        </p:spPr>
        <p:txBody>
          <a:bodyPr/>
          <a:lstStyle/>
          <a:p>
            <a:pPr>
              <a:buFontTx/>
              <a:buNone/>
            </a:pPr>
            <a:r>
              <a:rPr lang="en-GB" sz="1200" b="1" smtClean="0"/>
              <a:t>Supply security over different time scales</a:t>
            </a:r>
          </a:p>
          <a:p>
            <a:r>
              <a:rPr lang="en-GB" sz="1200" b="1" smtClean="0"/>
              <a:t>Gross availability of supply over future years.</a:t>
            </a:r>
            <a:r>
              <a:rPr lang="en-GB" sz="1200" smtClean="0"/>
              <a:t> The main security is to reduce dependence on the imports of gas, oil and nuclear fuels and electricity through demand management and the development of renewable energy.</a:t>
            </a:r>
          </a:p>
          <a:p>
            <a:endParaRPr lang="en-GB" sz="1200" smtClean="0"/>
          </a:p>
          <a:p>
            <a:r>
              <a:rPr lang="en-GB" sz="1200" b="1" smtClean="0"/>
              <a:t>Meeting seasonal and diurnal variations.  </a:t>
            </a:r>
            <a:r>
              <a:rPr lang="en-GB" sz="1200" smtClean="0"/>
              <a:t>This mainly causes difficulty with electricity, gas, and renewables except for biomass. Demand management reduces the seasonal variation in demand and thence the supply capacity problem for finite fuels and electricity. Storage and geographical extension of the system alleviates the problem.</a:t>
            </a:r>
            <a:endParaRPr lang="en-GB" sz="1200" b="1" smtClean="0"/>
          </a:p>
          <a:p>
            <a:endParaRPr lang="en-GB" sz="1200" smtClean="0"/>
          </a:p>
          <a:p>
            <a:pPr>
              <a:buFontTx/>
              <a:buNone/>
            </a:pPr>
            <a:r>
              <a:rPr lang="en-GB" sz="1200" b="1" smtClean="0"/>
              <a:t>Security of economic supply.</a:t>
            </a:r>
          </a:p>
          <a:p>
            <a:r>
              <a:rPr lang="en-GB" sz="1200" b="1" smtClean="0"/>
              <a:t> </a:t>
            </a:r>
            <a:r>
              <a:rPr lang="en-GB" sz="1200" smtClean="0"/>
              <a:t>Demand management reduces the costs of supply.</a:t>
            </a:r>
          </a:p>
          <a:p>
            <a:pPr lvl="1"/>
            <a:r>
              <a:rPr lang="en-GB" sz="1200" smtClean="0"/>
              <a:t>The gross quantities of fuel imports are less, and therefore the marginal and average prices</a:t>
            </a:r>
          </a:p>
          <a:p>
            <a:pPr lvl="1"/>
            <a:r>
              <a:rPr lang="en-GB" sz="1200" smtClean="0"/>
              <a:t>The reduced variations in demand bring reduced peak demands needs and therefore lower capacity costs and utilisation of the marginal high cost supplies</a:t>
            </a:r>
          </a:p>
          <a:p>
            <a:r>
              <a:rPr lang="en-GB" sz="1200" smtClean="0"/>
              <a:t>The greater the fraction of renewable supply, the less the impact of imported fossil or nuclear fuel price rise</a:t>
            </a:r>
          </a:p>
          <a:p>
            <a:r>
              <a:rPr lang="en-GB" sz="1200" smtClean="0"/>
              <a:t>A diverse mix of safe supplies each with small unit size will reduce the risks of a generic technology failure</a:t>
            </a:r>
          </a:p>
          <a:p>
            <a:pPr>
              <a:buFontTx/>
              <a:buNone/>
            </a:pPr>
            <a:endParaRPr lang="en-GB" sz="1200" smtClean="0"/>
          </a:p>
          <a:p>
            <a:pPr>
              <a:buFontTx/>
              <a:buNone/>
            </a:pPr>
            <a:r>
              <a:rPr lang="en-GB" sz="1200" b="1" smtClean="0"/>
              <a:t>Security from technology failure or attack</a:t>
            </a:r>
            <a:r>
              <a:rPr lang="en-GB" sz="1200" smtClean="0"/>
              <a:t>. In the UK, the largest risk, in terms of event size, is nuclear power.</a:t>
            </a:r>
          </a:p>
          <a:p>
            <a:pPr>
              <a:buFontTx/>
              <a:buNone/>
            </a:pPr>
            <a:endParaRPr lang="en-GB" sz="1200" b="1" smtClean="0"/>
          </a:p>
          <a:p>
            <a:pPr>
              <a:buFontTx/>
              <a:buNone/>
            </a:pPr>
            <a:r>
              <a:rPr lang="en-GB" sz="1200" b="1" smtClean="0"/>
              <a:t>Security from irreversible technology risk</a:t>
            </a:r>
            <a:r>
              <a:rPr lang="en-GB" sz="1200" smtClean="0"/>
              <a:t>. In the UK, nuclear power and carbon sequestration are effectively </a:t>
            </a:r>
          </a:p>
          <a:p>
            <a:pPr>
              <a:buFontTx/>
              <a:buNone/>
            </a:pPr>
            <a:endParaRPr lang="en-GB" sz="1200" b="1" smtClean="0"/>
          </a:p>
          <a:p>
            <a:pPr>
              <a:buFontTx/>
              <a:buNone/>
            </a:pPr>
            <a:r>
              <a:rPr lang="en-GB" sz="1200" b="1" smtClean="0"/>
              <a:t>Environment impacts. </a:t>
            </a:r>
            <a:r>
              <a:rPr lang="en-GB" sz="1200" smtClean="0"/>
              <a:t>All energy sources and technologies have impacts, but the main concern here are long term, effectively irreversible, regional and global impacts. The greater the use of demand management and renewable energy, the less fossil and nuclear, the less such large impacts.</a:t>
            </a:r>
            <a:endParaRPr lang="en-GB" sz="1200" b="1"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8306E2AD-0AF6-4661-B177-C90BB93137F3}" type="slidenum">
              <a:rPr lang="en-GB"/>
              <a:pPr algn="r"/>
              <a:t>75</a:t>
            </a:fld>
            <a:endParaRPr lang="en-GB"/>
          </a:p>
        </p:txBody>
      </p:sp>
      <p:sp>
        <p:nvSpPr>
          <p:cNvPr id="77827" name="Rectangle 2"/>
          <p:cNvSpPr>
            <a:spLocks noGrp="1" noChangeArrowheads="1"/>
          </p:cNvSpPr>
          <p:nvPr>
            <p:ph type="title"/>
          </p:nvPr>
        </p:nvSpPr>
        <p:spPr>
          <a:xfrm>
            <a:off x="357188" y="928688"/>
            <a:ext cx="8489950" cy="642937"/>
          </a:xfrm>
        </p:spPr>
        <p:txBody>
          <a:bodyPr/>
          <a:lstStyle/>
          <a:p>
            <a:r>
              <a:rPr lang="en-GB" smtClean="0"/>
              <a:t>Electricity security</a:t>
            </a:r>
          </a:p>
        </p:txBody>
      </p:sp>
      <p:sp>
        <p:nvSpPr>
          <p:cNvPr id="77828" name="Rectangle 3"/>
          <p:cNvSpPr>
            <a:spLocks noGrp="1" noChangeArrowheads="1"/>
          </p:cNvSpPr>
          <p:nvPr>
            <p:ph type="body" idx="1"/>
          </p:nvPr>
        </p:nvSpPr>
        <p:spPr>
          <a:xfrm>
            <a:off x="755650" y="1357313"/>
            <a:ext cx="7848600" cy="4592637"/>
          </a:xfrm>
        </p:spPr>
        <p:txBody>
          <a:bodyPr/>
          <a:lstStyle/>
          <a:p>
            <a:pPr>
              <a:lnSpc>
                <a:spcPct val="90000"/>
              </a:lnSpc>
              <a:buFontTx/>
              <a:buNone/>
            </a:pPr>
            <a:r>
              <a:rPr lang="en-GB" sz="1200" b="1" smtClean="0"/>
              <a:t>Demand management</a:t>
            </a:r>
            <a:r>
              <a:rPr lang="en-GB" sz="1200" smtClean="0"/>
              <a:t> will reduce generation and peak capacity requirements as it :</a:t>
            </a:r>
          </a:p>
          <a:p>
            <a:pPr>
              <a:lnSpc>
                <a:spcPct val="90000"/>
              </a:lnSpc>
            </a:pPr>
            <a:r>
              <a:rPr lang="en-GB" sz="1200" smtClean="0"/>
              <a:t>reduces total demand</a:t>
            </a:r>
          </a:p>
          <a:p>
            <a:pPr>
              <a:lnSpc>
                <a:spcPct val="90000"/>
              </a:lnSpc>
            </a:pPr>
            <a:r>
              <a:rPr lang="en-GB" sz="1200" smtClean="0"/>
              <a:t>reduces the seasonal variation in demand, and thence maximum capacity requirements</a:t>
            </a:r>
          </a:p>
          <a:p>
            <a:pPr>
              <a:lnSpc>
                <a:spcPct val="90000"/>
              </a:lnSpc>
              <a:buFontTx/>
              <a:buNone/>
            </a:pPr>
            <a:endParaRPr lang="en-GB" sz="1200" smtClean="0"/>
          </a:p>
          <a:p>
            <a:pPr>
              <a:lnSpc>
                <a:spcPct val="90000"/>
              </a:lnSpc>
              <a:buFontTx/>
              <a:buNone/>
            </a:pPr>
            <a:r>
              <a:rPr lang="en-GB" sz="1200" smtClean="0"/>
              <a:t>It has been illustrated how </a:t>
            </a:r>
            <a:r>
              <a:rPr lang="en-GB" sz="1200" b="1" smtClean="0"/>
              <a:t>load management</a:t>
            </a:r>
            <a:r>
              <a:rPr lang="en-GB" sz="1200" smtClean="0"/>
              <a:t> might contribute to the matching of demand with variable supply. This can be further extended with storage, control and interruptible demand.</a:t>
            </a:r>
          </a:p>
          <a:p>
            <a:pPr>
              <a:lnSpc>
                <a:spcPct val="90000"/>
              </a:lnSpc>
              <a:buFontTx/>
              <a:buNone/>
            </a:pPr>
            <a:endParaRPr lang="en-GB" sz="1200" smtClean="0"/>
          </a:p>
          <a:p>
            <a:pPr>
              <a:lnSpc>
                <a:spcPct val="90000"/>
              </a:lnSpc>
              <a:buFontTx/>
              <a:buNone/>
            </a:pPr>
            <a:r>
              <a:rPr lang="en-GB" sz="1200" smtClean="0"/>
              <a:t>Existing and new fossil  or biomass generators could be used to meet any deficit of CHP and renewable electricity supply. Currently there are about 55 GW of main fossil stations, and 5-10 GW of private generators. A fraction of these could be retained for the long term future, depending on the economics.</a:t>
            </a:r>
          </a:p>
          <a:p>
            <a:pPr>
              <a:lnSpc>
                <a:spcPct val="90000"/>
              </a:lnSpc>
              <a:buFontTx/>
              <a:buNone/>
            </a:pPr>
            <a:r>
              <a:rPr lang="en-GB" sz="1200" smtClean="0"/>
              <a:t>	Currently in the UK, there are these capacities:</a:t>
            </a:r>
          </a:p>
          <a:p>
            <a:pPr lvl="1">
              <a:lnSpc>
                <a:spcPct val="90000"/>
              </a:lnSpc>
            </a:pPr>
            <a:r>
              <a:rPr lang="en-GB" sz="1200" smtClean="0"/>
              <a:t>Coal	19 GW	large domestic coal reserve</a:t>
            </a:r>
          </a:p>
          <a:p>
            <a:pPr lvl="1">
              <a:lnSpc>
                <a:spcPct val="90000"/>
              </a:lnSpc>
            </a:pPr>
            <a:r>
              <a:rPr lang="en-GB" sz="1200" smtClean="0"/>
              <a:t>Oil	4.5  GW 	oil held in strategic reserves</a:t>
            </a:r>
          </a:p>
          <a:p>
            <a:pPr lvl="1">
              <a:lnSpc>
                <a:spcPct val="90000"/>
              </a:lnSpc>
            </a:pPr>
            <a:r>
              <a:rPr lang="en-GB" sz="1200" smtClean="0"/>
              <a:t>Dual fired	5.6 GW</a:t>
            </a:r>
          </a:p>
          <a:p>
            <a:pPr lvl="1">
              <a:lnSpc>
                <a:spcPct val="90000"/>
              </a:lnSpc>
            </a:pPr>
            <a:r>
              <a:rPr lang="en-GB" sz="1200" smtClean="0"/>
              <a:t>Gas	25 GW	gas availability depends on other gas demands</a:t>
            </a:r>
          </a:p>
          <a:p>
            <a:pPr>
              <a:lnSpc>
                <a:spcPct val="90000"/>
              </a:lnSpc>
            </a:pPr>
            <a:r>
              <a:rPr lang="en-GB" sz="1200" smtClean="0"/>
              <a:t>It is possible to run some gas fuelled generators with liquid fuels which may be stored for times of deficit. These plant would not then subject the gas supply system to a peaky demand.</a:t>
            </a:r>
          </a:p>
          <a:p>
            <a:pPr>
              <a:lnSpc>
                <a:spcPct val="90000"/>
              </a:lnSpc>
            </a:pPr>
            <a:r>
              <a:rPr lang="en-GB" sz="1200" smtClean="0"/>
              <a:t>Utilisation, if necessary of some </a:t>
            </a:r>
            <a:r>
              <a:rPr lang="en-GB" sz="1200" b="1" smtClean="0"/>
              <a:t>end use sector generation</a:t>
            </a:r>
            <a:r>
              <a:rPr lang="en-GB" sz="1200" smtClean="0"/>
              <a:t>. Currently in excess of 7  GW, but some of these plants are less flexible because they are tied to end use production, services and emergency back-up</a:t>
            </a:r>
          </a:p>
          <a:p>
            <a:pPr>
              <a:lnSpc>
                <a:spcPct val="90000"/>
              </a:lnSpc>
            </a:pPr>
            <a:r>
              <a:rPr lang="en-GB" sz="1200" smtClean="0"/>
              <a:t>The building of new flexible plant such as gas turbines if large stations are not suitable</a:t>
            </a:r>
          </a:p>
          <a:p>
            <a:pPr>
              <a:lnSpc>
                <a:spcPct val="90000"/>
              </a:lnSpc>
              <a:buFontTx/>
              <a:buNone/>
            </a:pPr>
            <a:endParaRPr lang="en-GB" sz="1200" smtClean="0"/>
          </a:p>
          <a:p>
            <a:pPr>
              <a:lnSpc>
                <a:spcPct val="90000"/>
              </a:lnSpc>
              <a:buFontTx/>
              <a:buNone/>
            </a:pPr>
            <a:r>
              <a:rPr lang="en-GB" sz="1200" b="1" smtClean="0"/>
              <a:t>Electricity trade</a:t>
            </a:r>
            <a:r>
              <a:rPr lang="en-GB" sz="1200" smtClean="0"/>
              <a:t> with other countries can be used for balancing. There are geographical differences in the hourly variations of demands and renewable supply because of time zones, weather, etc. The strengthening of the link between France and the UK, and creation of links with other countries would enhance this option.</a:t>
            </a:r>
          </a:p>
          <a:p>
            <a:pPr>
              <a:lnSpc>
                <a:spcPct val="90000"/>
              </a:lnSpc>
              <a:buFontTx/>
              <a:buNone/>
            </a:pPr>
            <a:endParaRPr lang="en-GB" sz="120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65D7FD43-4AE1-4B59-8AE5-61D833890815}" type="slidenum">
              <a:rPr lang="en-GB"/>
              <a:pPr algn="r"/>
              <a:t>76</a:t>
            </a:fld>
            <a:endParaRPr lang="en-GB"/>
          </a:p>
        </p:txBody>
      </p:sp>
      <p:sp>
        <p:nvSpPr>
          <p:cNvPr id="78851" name="Rectangle 2"/>
          <p:cNvSpPr>
            <a:spLocks noGrp="1" noChangeArrowheads="1"/>
          </p:cNvSpPr>
          <p:nvPr>
            <p:ph type="title"/>
          </p:nvPr>
        </p:nvSpPr>
        <p:spPr/>
        <p:txBody>
          <a:bodyPr/>
          <a:lstStyle/>
          <a:p>
            <a:pPr algn="ctr"/>
            <a:r>
              <a:rPr lang="en-GB" sz="2000" smtClean="0"/>
              <a:t>INTERNATIONAL ELECTRICITY</a:t>
            </a:r>
            <a:endParaRPr lang="en-US" sz="2000" smtClean="0"/>
          </a:p>
        </p:txBody>
      </p:sp>
      <p:sp>
        <p:nvSpPr>
          <p:cNvPr id="78852" name="Rectangle 3"/>
          <p:cNvSpPr>
            <a:spLocks noGrp="1" noChangeArrowheads="1"/>
          </p:cNvSpPr>
          <p:nvPr>
            <p:ph type="body" sz="half" idx="1"/>
          </p:nvPr>
        </p:nvSpPr>
        <p:spPr>
          <a:xfrm>
            <a:off x="827088" y="1500188"/>
            <a:ext cx="7343775" cy="4881562"/>
          </a:xfrm>
        </p:spPr>
        <p:txBody>
          <a:bodyPr/>
          <a:lstStyle/>
          <a:p>
            <a:pPr>
              <a:buFontTx/>
              <a:buNone/>
            </a:pPr>
            <a:r>
              <a:rPr lang="en-GB" sz="1200" smtClean="0"/>
              <a:t>Wealthy countries like the UK can reduce their energy demands and emissions with cost-effective measures implemented in isolation from other counties, and in so doing improve their security. However, at some point it is more practical and cost-effective to consider how the UK can best solve energy and environment problems in concert with other countries. </a:t>
            </a:r>
          </a:p>
          <a:p>
            <a:pPr>
              <a:buFontTx/>
              <a:buNone/>
            </a:pPr>
            <a:r>
              <a:rPr lang="en-GB" sz="1200" smtClean="0"/>
              <a:t>As global fossil consumption declines because of availability, cost and the need to control climate change, then energy systems will need to be reinforced, extended and integrated over larger spatial scales. This would be a continuation of the historical development of energy supply that has seen the geographical extension and integration of systems from local through to national and international systems.</a:t>
            </a:r>
          </a:p>
          <a:p>
            <a:pPr>
              <a:buFontTx/>
              <a:buNone/>
            </a:pPr>
            <a:r>
              <a:rPr lang="en-GB" sz="1200" smtClean="0"/>
              <a:t>The development and operation of these extended systems will have to be more sophisticated than currently. Presently, the bulk of variable demands in rich countries is met with reserves of fossil and nuclear fuels, the output of which can be changed by ‘turning a tap.’ When renewable energy constitutes a large fraction of supply, the matching of demands and supplies is a more complex problem both for planning and constructing a larger scale system, and in operating it.</a:t>
            </a:r>
          </a:p>
          <a:p>
            <a:pPr>
              <a:buFontTx/>
              <a:buNone/>
            </a:pPr>
            <a:endParaRPr lang="en-GB" sz="1200" smtClean="0"/>
          </a:p>
          <a:p>
            <a:pPr>
              <a:buFontTx/>
              <a:buNone/>
            </a:pPr>
            <a:r>
              <a:rPr lang="en-GB" sz="1200" smtClean="0"/>
              <a:t>Just as within the UK, further connecting the UK system to other countries increases the benefits of diversity, at the cost of transmission. The advantages of extending the system include:</a:t>
            </a:r>
          </a:p>
          <a:p>
            <a:pPr lvl="1"/>
            <a:r>
              <a:rPr lang="en-GB" sz="1200" smtClean="0"/>
              <a:t>more demand diversity because of different weather and use patterns in other countries</a:t>
            </a:r>
          </a:p>
          <a:p>
            <a:pPr lvl="1"/>
            <a:r>
              <a:rPr lang="en-GB" sz="1200" smtClean="0"/>
              <a:t>more supply diversity because of different weather and renewable resource patterns</a:t>
            </a:r>
          </a:p>
          <a:p>
            <a:pPr lvl="1"/>
            <a:r>
              <a:rPr lang="en-GB" sz="1200" smtClean="0"/>
              <a:t>access to more renewable energy sources with inherent storage; hydro and biomass</a:t>
            </a:r>
          </a:p>
          <a:p>
            <a:pPr>
              <a:buFontTx/>
              <a:buNone/>
            </a:pPr>
            <a:endParaRPr lang="en-GB" sz="1200" smtClean="0"/>
          </a:p>
          <a:p>
            <a:pPr>
              <a:buFontTx/>
              <a:buNone/>
            </a:pPr>
            <a:r>
              <a:rPr lang="en-GB" sz="1200" smtClean="0"/>
              <a:t>The following materials illustrate the benefits of this diversity, and what an extended system might look like.</a:t>
            </a:r>
          </a:p>
          <a:p>
            <a:pPr>
              <a:buFontTx/>
              <a:buNone/>
            </a:pPr>
            <a:endParaRPr lang="en-GB" sz="1200" smtClean="0"/>
          </a:p>
          <a:p>
            <a:pPr>
              <a:buFontTx/>
              <a:buNone/>
            </a:pPr>
            <a:endParaRPr lang="en-GB" sz="12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86327753-9F4D-4A47-BC4E-6061DB88C881}" type="slidenum">
              <a:rPr lang="en-GB"/>
              <a:pPr algn="r"/>
              <a:t>77</a:t>
            </a:fld>
            <a:endParaRPr lang="en-GB"/>
          </a:p>
        </p:txBody>
      </p:sp>
      <p:sp>
        <p:nvSpPr>
          <p:cNvPr id="79875" name="Rectangle 2"/>
          <p:cNvSpPr>
            <a:spLocks noGrp="1" noChangeArrowheads="1"/>
          </p:cNvSpPr>
          <p:nvPr>
            <p:ph type="title"/>
          </p:nvPr>
        </p:nvSpPr>
        <p:spPr>
          <a:xfrm>
            <a:off x="395288" y="620713"/>
            <a:ext cx="8229600" cy="379412"/>
          </a:xfrm>
        </p:spPr>
        <p:txBody>
          <a:bodyPr/>
          <a:lstStyle/>
          <a:p>
            <a:pPr algn="ctr"/>
            <a:r>
              <a:rPr lang="en-GB" sz="2000" smtClean="0"/>
              <a:t>International electricity : demand</a:t>
            </a:r>
            <a:endParaRPr lang="en-US" sz="2000" smtClean="0"/>
          </a:p>
        </p:txBody>
      </p:sp>
      <p:sp>
        <p:nvSpPr>
          <p:cNvPr id="79876" name="Rectangle 3"/>
          <p:cNvSpPr>
            <a:spLocks noGrp="1" noChangeArrowheads="1"/>
          </p:cNvSpPr>
          <p:nvPr>
            <p:ph type="body" sz="half" idx="1"/>
          </p:nvPr>
        </p:nvSpPr>
        <p:spPr>
          <a:xfrm>
            <a:off x="684213" y="1268413"/>
            <a:ext cx="3024187" cy="5256212"/>
          </a:xfrm>
        </p:spPr>
        <p:txBody>
          <a:bodyPr/>
          <a:lstStyle/>
          <a:p>
            <a:pPr>
              <a:buFontTx/>
              <a:buNone/>
            </a:pPr>
            <a:r>
              <a:rPr lang="en-GB" sz="1200" smtClean="0"/>
              <a:t>The first chart shows the pattern of monthly demands for different European countries.</a:t>
            </a:r>
          </a:p>
          <a:p>
            <a:pPr>
              <a:buFontTx/>
              <a:buNone/>
            </a:pPr>
            <a:endParaRPr lang="en-GB" sz="1200" smtClean="0"/>
          </a:p>
          <a:p>
            <a:pPr>
              <a:buFontTx/>
              <a:buNone/>
            </a:pPr>
            <a:endParaRPr lang="en-GB" sz="1200" smtClean="0"/>
          </a:p>
          <a:p>
            <a:pPr>
              <a:buFontTx/>
              <a:buNone/>
            </a:pPr>
            <a:endParaRPr lang="en-GB" sz="1200" smtClean="0"/>
          </a:p>
          <a:p>
            <a:pPr>
              <a:buFontTx/>
              <a:buNone/>
            </a:pPr>
            <a:endParaRPr lang="en-GB" sz="1200" smtClean="0"/>
          </a:p>
          <a:p>
            <a:pPr>
              <a:buFontTx/>
              <a:buNone/>
            </a:pPr>
            <a:endParaRPr lang="en-GB" sz="1200" smtClean="0"/>
          </a:p>
          <a:p>
            <a:pPr>
              <a:buFontTx/>
              <a:buNone/>
            </a:pPr>
            <a:endParaRPr lang="en-GB" sz="1200" smtClean="0"/>
          </a:p>
          <a:p>
            <a:pPr>
              <a:buFontTx/>
              <a:buNone/>
            </a:pPr>
            <a:endParaRPr lang="en-GB" sz="1200" smtClean="0"/>
          </a:p>
          <a:p>
            <a:pPr>
              <a:buFontTx/>
              <a:buNone/>
            </a:pPr>
            <a:endParaRPr lang="en-GB" sz="1200" smtClean="0"/>
          </a:p>
          <a:p>
            <a:pPr>
              <a:buFontTx/>
              <a:buNone/>
            </a:pPr>
            <a:endParaRPr lang="en-GB" sz="1200" smtClean="0"/>
          </a:p>
          <a:p>
            <a:pPr>
              <a:buFontTx/>
              <a:buNone/>
            </a:pPr>
            <a:r>
              <a:rPr lang="en-GB" sz="1200" smtClean="0"/>
              <a:t>The second chart shows the normalised diurnal demand patterns for some countries.  Note that these are all for ‘local’ time; time zone differences would shift the curves and make the differences larger.</a:t>
            </a:r>
          </a:p>
          <a:p>
            <a:pPr>
              <a:buFontTx/>
              <a:buNone/>
            </a:pPr>
            <a:endParaRPr lang="en-GB" sz="1200" smtClean="0"/>
          </a:p>
          <a:p>
            <a:pPr>
              <a:buFontTx/>
              <a:buNone/>
            </a:pPr>
            <a:endParaRPr lang="en-GB" sz="1200" smtClean="0"/>
          </a:p>
        </p:txBody>
      </p:sp>
      <p:pic>
        <p:nvPicPr>
          <p:cNvPr id="79877" name="Picture 4"/>
          <p:cNvPicPr>
            <a:picLocks noChangeAspect="1" noChangeArrowheads="1"/>
          </p:cNvPicPr>
          <p:nvPr/>
        </p:nvPicPr>
        <p:blipFill>
          <a:blip r:embed="rId3" cstate="print"/>
          <a:srcRect/>
          <a:stretch>
            <a:fillRect/>
          </a:stretch>
        </p:blipFill>
        <p:spPr bwMode="auto">
          <a:xfrm>
            <a:off x="3851275" y="981075"/>
            <a:ext cx="4587875" cy="2735263"/>
          </a:xfrm>
          <a:prstGeom prst="rect">
            <a:avLst/>
          </a:prstGeom>
          <a:noFill/>
          <a:ln w="9525" algn="ctr">
            <a:noFill/>
            <a:miter lim="800000"/>
            <a:headEnd/>
            <a:tailEnd/>
          </a:ln>
        </p:spPr>
      </p:pic>
      <p:pic>
        <p:nvPicPr>
          <p:cNvPr id="79878" name="Picture 5"/>
          <p:cNvPicPr>
            <a:picLocks noChangeAspect="1" noChangeArrowheads="1"/>
          </p:cNvPicPr>
          <p:nvPr/>
        </p:nvPicPr>
        <p:blipFill>
          <a:blip r:embed="rId4" cstate="print"/>
          <a:srcRect/>
          <a:stretch>
            <a:fillRect/>
          </a:stretch>
        </p:blipFill>
        <p:spPr bwMode="auto">
          <a:xfrm>
            <a:off x="3851275" y="3716338"/>
            <a:ext cx="4573588" cy="2844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4625F285-A1B4-4698-BC17-359AB559BE25}" type="slidenum">
              <a:rPr lang="en-GB"/>
              <a:pPr algn="r"/>
              <a:t>78</a:t>
            </a:fld>
            <a:endParaRPr lang="en-GB"/>
          </a:p>
        </p:txBody>
      </p:sp>
      <p:sp>
        <p:nvSpPr>
          <p:cNvPr id="80899" name="Rectangle 2"/>
          <p:cNvSpPr>
            <a:spLocks noGrp="1" noChangeArrowheads="1"/>
          </p:cNvSpPr>
          <p:nvPr>
            <p:ph type="title"/>
          </p:nvPr>
        </p:nvSpPr>
        <p:spPr>
          <a:xfrm>
            <a:off x="395288" y="620713"/>
            <a:ext cx="8229600" cy="665162"/>
          </a:xfrm>
        </p:spPr>
        <p:txBody>
          <a:bodyPr/>
          <a:lstStyle/>
          <a:p>
            <a:pPr algn="ctr"/>
            <a:r>
              <a:rPr lang="en-GB" sz="2000" smtClean="0"/>
              <a:t>International electricity: supply; monthly hydro output</a:t>
            </a:r>
            <a:endParaRPr lang="en-US" sz="2000" smtClean="0"/>
          </a:p>
        </p:txBody>
      </p:sp>
      <p:sp>
        <p:nvSpPr>
          <p:cNvPr id="80900" name="Rectangle 3"/>
          <p:cNvSpPr>
            <a:spLocks noGrp="1" noChangeArrowheads="1"/>
          </p:cNvSpPr>
          <p:nvPr>
            <p:ph type="body" sz="half" idx="1"/>
          </p:nvPr>
        </p:nvSpPr>
        <p:spPr>
          <a:xfrm>
            <a:off x="755650" y="1285875"/>
            <a:ext cx="7559675" cy="4519613"/>
          </a:xfrm>
        </p:spPr>
        <p:txBody>
          <a:bodyPr/>
          <a:lstStyle/>
          <a:p>
            <a:pPr>
              <a:buFontTx/>
              <a:buNone/>
            </a:pPr>
            <a:r>
              <a:rPr lang="en-GB" sz="1200" smtClean="0"/>
              <a:t>Hydro will remain the dominant renewable in Europe for some time. It has a marked seasonality in output as shown in the chart; note that hydro output can vary significantly from year to year. Hydro embodies some energy storage and can be used to balance demand and supply, to a degree determined by system design and other factors such as environment.</a:t>
            </a:r>
          </a:p>
        </p:txBody>
      </p:sp>
      <p:pic>
        <p:nvPicPr>
          <p:cNvPr id="80901" name="Picture 8"/>
          <p:cNvPicPr>
            <a:picLocks noChangeAspect="1" noChangeArrowheads="1"/>
          </p:cNvPicPr>
          <p:nvPr/>
        </p:nvPicPr>
        <p:blipFill>
          <a:blip r:embed="rId3" cstate="print"/>
          <a:srcRect/>
          <a:stretch>
            <a:fillRect/>
          </a:stretch>
        </p:blipFill>
        <p:spPr bwMode="auto">
          <a:xfrm>
            <a:off x="971550" y="2205038"/>
            <a:ext cx="6896100" cy="39528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CAD1FF78-2C52-43B2-B972-64232B14D58E}" type="slidenum">
              <a:rPr lang="en-GB"/>
              <a:pPr algn="r"/>
              <a:t>79</a:t>
            </a:fld>
            <a:endParaRPr lang="en-GB"/>
          </a:p>
        </p:txBody>
      </p:sp>
      <p:sp>
        <p:nvSpPr>
          <p:cNvPr id="81923" name="Rectangle 2"/>
          <p:cNvSpPr>
            <a:spLocks noGrp="1" noChangeArrowheads="1"/>
          </p:cNvSpPr>
          <p:nvPr>
            <p:ph type="title"/>
          </p:nvPr>
        </p:nvSpPr>
        <p:spPr>
          <a:xfrm>
            <a:off x="357188" y="928688"/>
            <a:ext cx="8489950" cy="642937"/>
          </a:xfrm>
        </p:spPr>
        <p:txBody>
          <a:bodyPr/>
          <a:lstStyle/>
          <a:p>
            <a:r>
              <a:rPr lang="en-GB" smtClean="0"/>
              <a:t>Electricity trade</a:t>
            </a:r>
          </a:p>
        </p:txBody>
      </p:sp>
      <p:sp>
        <p:nvSpPr>
          <p:cNvPr id="81924" name="Rectangle 3"/>
          <p:cNvSpPr>
            <a:spLocks noGrp="1" noChangeArrowheads="1"/>
          </p:cNvSpPr>
          <p:nvPr>
            <p:ph type="body" idx="1"/>
          </p:nvPr>
        </p:nvSpPr>
        <p:spPr>
          <a:xfrm>
            <a:off x="6011863" y="1052513"/>
            <a:ext cx="2593975" cy="5184775"/>
          </a:xfrm>
        </p:spPr>
        <p:txBody>
          <a:bodyPr/>
          <a:lstStyle/>
          <a:p>
            <a:r>
              <a:rPr lang="en-GB" sz="1200" smtClean="0"/>
              <a:t>An extensive continental grid already exists</a:t>
            </a:r>
          </a:p>
          <a:p>
            <a:r>
              <a:rPr lang="en-GB" sz="1200" smtClean="0"/>
              <a:t>Diversity of demand and supply variations across geographical regions</a:t>
            </a:r>
          </a:p>
          <a:p>
            <a:r>
              <a:rPr lang="en-GB" sz="1200" smtClean="0"/>
              <a:t>What is the best balance between local and remote supply?</a:t>
            </a:r>
          </a:p>
          <a:p>
            <a:endParaRPr lang="en-GB" sz="1200" smtClean="0"/>
          </a:p>
          <a:p>
            <a:endParaRPr lang="en-GB" sz="1200" smtClean="0"/>
          </a:p>
          <a:p>
            <a:pPr>
              <a:buFontTx/>
              <a:buNone/>
            </a:pPr>
            <a:r>
              <a:rPr lang="en-GB" sz="1200" smtClean="0">
                <a:solidFill>
                  <a:srgbClr val="3AAE4B"/>
                </a:solidFill>
              </a:rPr>
              <a:t>InterEnergy model</a:t>
            </a:r>
            <a:endParaRPr lang="en-GB" sz="1200" smtClean="0"/>
          </a:p>
          <a:p>
            <a:r>
              <a:rPr lang="en-GB" sz="1200" smtClean="0"/>
              <a:t>Trade of energy over links of finite capacity</a:t>
            </a:r>
          </a:p>
          <a:p>
            <a:r>
              <a:rPr lang="en-GB" sz="1200" smtClean="0"/>
              <a:t>Time varying demands and supply</a:t>
            </a:r>
          </a:p>
          <a:p>
            <a:r>
              <a:rPr lang="en-GB" sz="1200" smtClean="0"/>
              <a:t>Minimise avoidable marginal cost</a:t>
            </a:r>
          </a:p>
          <a:p>
            <a:r>
              <a:rPr lang="en-GB" sz="1200" smtClean="0"/>
              <a:t>Marginal cost curves for supply generated by model such as </a:t>
            </a:r>
            <a:r>
              <a:rPr lang="en-GB" sz="1200" smtClean="0">
                <a:solidFill>
                  <a:srgbClr val="3AAE4B"/>
                </a:solidFill>
              </a:rPr>
              <a:t>EleServe</a:t>
            </a:r>
          </a:p>
          <a:p>
            <a:endParaRPr lang="en-GB" sz="1200" smtClean="0">
              <a:solidFill>
                <a:srgbClr val="3AAE4B"/>
              </a:solidFill>
            </a:endParaRPr>
          </a:p>
          <a:p>
            <a:pPr>
              <a:buFontTx/>
              <a:buNone/>
            </a:pPr>
            <a:endParaRPr lang="en-GB" sz="1200" smtClean="0"/>
          </a:p>
        </p:txBody>
      </p:sp>
      <p:pic>
        <p:nvPicPr>
          <p:cNvPr id="81925" name="Picture 5" descr="TradeStill"/>
          <p:cNvPicPr>
            <a:picLocks noChangeAspect="1" noChangeArrowheads="1"/>
          </p:cNvPicPr>
          <p:nvPr/>
        </p:nvPicPr>
        <p:blipFill>
          <a:blip r:embed="rId3" cstate="print"/>
          <a:srcRect/>
          <a:stretch>
            <a:fillRect/>
          </a:stretch>
        </p:blipFill>
        <p:spPr bwMode="auto">
          <a:xfrm>
            <a:off x="611188" y="1052513"/>
            <a:ext cx="540067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620713"/>
            <a:ext cx="8229600" cy="665162"/>
          </a:xfrm>
        </p:spPr>
        <p:txBody>
          <a:bodyPr/>
          <a:lstStyle/>
          <a:p>
            <a:pPr eaLnBrk="1" hangingPunct="1"/>
            <a:r>
              <a:rPr lang="en-GB" smtClean="0"/>
              <a:t>UK dwellings scenario : monthly heat demand</a:t>
            </a:r>
          </a:p>
        </p:txBody>
      </p:sp>
      <p:sp>
        <p:nvSpPr>
          <p:cNvPr id="12291" name="Slide Number Placeholder 3"/>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DB1DB8EA-13DE-4349-9DED-F16287C145C6}" type="slidenum">
              <a:rPr lang="en-GB"/>
              <a:pPr/>
              <a:t>8</a:t>
            </a:fld>
            <a:endParaRPr lang="en-GB"/>
          </a:p>
        </p:txBody>
      </p:sp>
      <p:pic>
        <p:nvPicPr>
          <p:cNvPr id="12292" name="Picture 3"/>
          <p:cNvPicPr>
            <a:picLocks noGrp="1" noChangeAspect="1" noChangeArrowheads="1"/>
          </p:cNvPicPr>
          <p:nvPr>
            <p:ph idx="1"/>
          </p:nvPr>
        </p:nvPicPr>
        <p:blipFill>
          <a:blip r:embed="rId3" cstate="print"/>
          <a:srcRect/>
          <a:stretch>
            <a:fillRect/>
          </a:stretch>
        </p:blipFill>
        <p:spPr>
          <a:xfrm>
            <a:off x="214313" y="2357438"/>
            <a:ext cx="4286250" cy="3833812"/>
          </a:xfrm>
          <a:noFill/>
        </p:spPr>
      </p:pic>
      <p:sp>
        <p:nvSpPr>
          <p:cNvPr id="12293" name="TextBox 8"/>
          <p:cNvSpPr txBox="1">
            <a:spLocks noChangeArrowheads="1"/>
          </p:cNvSpPr>
          <p:nvPr/>
        </p:nvSpPr>
        <p:spPr bwMode="auto">
          <a:xfrm>
            <a:off x="4572000" y="1357313"/>
            <a:ext cx="4143375" cy="1816100"/>
          </a:xfrm>
          <a:prstGeom prst="rect">
            <a:avLst/>
          </a:prstGeom>
          <a:noFill/>
          <a:ln w="9525">
            <a:noFill/>
            <a:miter lim="800000"/>
            <a:headEnd/>
            <a:tailEnd/>
          </a:ln>
        </p:spPr>
        <p:txBody>
          <a:bodyPr>
            <a:spAutoFit/>
          </a:bodyPr>
          <a:lstStyle/>
          <a:p>
            <a:r>
              <a:rPr lang="en-US" sz="1200"/>
              <a:t>With reduced annual space heating:</a:t>
            </a:r>
          </a:p>
          <a:p>
            <a:endParaRPr lang="en-US" sz="1200"/>
          </a:p>
          <a:p>
            <a:pPr>
              <a:buFont typeface="Arial" charset="0"/>
              <a:buChar char="•"/>
            </a:pPr>
            <a:r>
              <a:rPr lang="en-US" sz="1200"/>
              <a:t>  Space heat demand has lower load factor (average/maximum) because heating season shortened</a:t>
            </a:r>
          </a:p>
          <a:p>
            <a:pPr>
              <a:buFont typeface="Arial" charset="0"/>
              <a:buChar char="•"/>
            </a:pPr>
            <a:endParaRPr lang="en-US" sz="1200"/>
          </a:p>
          <a:p>
            <a:pPr>
              <a:buFont typeface="Arial" charset="0"/>
              <a:buChar char="•"/>
            </a:pPr>
            <a:r>
              <a:rPr lang="en-US" sz="1200"/>
              <a:t> Overall heat demand load factor changes little because of water heating fraction</a:t>
            </a:r>
          </a:p>
          <a:p>
            <a:pPr>
              <a:buFont typeface="Arial" charset="0"/>
              <a:buChar char="•"/>
            </a:pPr>
            <a:endParaRPr lang="en-US" sz="1200"/>
          </a:p>
          <a:p>
            <a:r>
              <a:rPr lang="en-US" sz="1200"/>
              <a:t>Note: these are </a:t>
            </a:r>
            <a:r>
              <a:rPr lang="en-US" sz="1200" b="1"/>
              <a:t>monthly</a:t>
            </a:r>
            <a:r>
              <a:rPr lang="en-US" sz="1200"/>
              <a:t> factors</a:t>
            </a:r>
          </a:p>
        </p:txBody>
      </p:sp>
      <p:sp>
        <p:nvSpPr>
          <p:cNvPr id="12294" name="TextBox 8"/>
          <p:cNvSpPr txBox="1">
            <a:spLocks noChangeArrowheads="1"/>
          </p:cNvSpPr>
          <p:nvPr/>
        </p:nvSpPr>
        <p:spPr bwMode="auto">
          <a:xfrm>
            <a:off x="357188" y="1643063"/>
            <a:ext cx="4143375" cy="461962"/>
          </a:xfrm>
          <a:prstGeom prst="rect">
            <a:avLst/>
          </a:prstGeom>
          <a:noFill/>
          <a:ln w="9525">
            <a:noFill/>
            <a:miter lim="800000"/>
            <a:headEnd/>
            <a:tailEnd/>
          </a:ln>
        </p:spPr>
        <p:txBody>
          <a:bodyPr>
            <a:spAutoFit/>
          </a:bodyPr>
          <a:lstStyle/>
          <a:p>
            <a:r>
              <a:rPr lang="en-US" sz="1200"/>
              <a:t>How to model  temporal and spatial diversity across building stocks?</a:t>
            </a:r>
          </a:p>
        </p:txBody>
      </p:sp>
      <p:pic>
        <p:nvPicPr>
          <p:cNvPr id="12295" name="Picture 8"/>
          <p:cNvPicPr>
            <a:picLocks noChangeAspect="1" noChangeArrowheads="1"/>
          </p:cNvPicPr>
          <p:nvPr/>
        </p:nvPicPr>
        <p:blipFill>
          <a:blip r:embed="rId4" cstate="print"/>
          <a:srcRect/>
          <a:stretch>
            <a:fillRect/>
          </a:stretch>
        </p:blipFill>
        <p:spPr bwMode="auto">
          <a:xfrm>
            <a:off x="4572000" y="3143250"/>
            <a:ext cx="42576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651E48AA-C2EA-4AD6-9160-62DC3D6C3273}" type="slidenum">
              <a:rPr lang="en-GB"/>
              <a:pPr algn="r"/>
              <a:t>80</a:t>
            </a:fld>
            <a:endParaRPr lang="en-GB"/>
          </a:p>
        </p:txBody>
      </p:sp>
      <p:sp>
        <p:nvSpPr>
          <p:cNvPr id="82947" name="Rectangle 2"/>
          <p:cNvSpPr>
            <a:spLocks noGrp="1" noChangeArrowheads="1"/>
          </p:cNvSpPr>
          <p:nvPr>
            <p:ph type="title"/>
          </p:nvPr>
        </p:nvSpPr>
        <p:spPr>
          <a:xfrm>
            <a:off x="357188" y="571500"/>
            <a:ext cx="5541962" cy="431800"/>
          </a:xfrm>
        </p:spPr>
        <p:txBody>
          <a:bodyPr/>
          <a:lstStyle/>
          <a:p>
            <a:r>
              <a:rPr lang="en-GB" smtClean="0">
                <a:solidFill>
                  <a:srgbClr val="3AAE4B"/>
                </a:solidFill>
              </a:rPr>
              <a:t>InterEnergy</a:t>
            </a:r>
            <a:r>
              <a:rPr lang="en-GB" smtClean="0"/>
              <a:t> – trade optimisation </a:t>
            </a:r>
            <a:r>
              <a:rPr lang="en-GB" smtClean="0">
                <a:solidFill>
                  <a:srgbClr val="FF3300"/>
                </a:solidFill>
              </a:rPr>
              <a:t>animated</a:t>
            </a:r>
          </a:p>
        </p:txBody>
      </p:sp>
      <p:pic>
        <p:nvPicPr>
          <p:cNvPr id="82948" name="Picture 3" descr="InterEnergy5x"/>
          <p:cNvPicPr>
            <a:picLocks noChangeAspect="1" noChangeArrowheads="1" noCrop="1"/>
          </p:cNvPicPr>
          <p:nvPr/>
        </p:nvPicPr>
        <p:blipFill>
          <a:blip r:embed="rId3" cstate="print"/>
          <a:srcRect/>
          <a:stretch>
            <a:fillRect/>
          </a:stretch>
        </p:blipFill>
        <p:spPr bwMode="auto">
          <a:xfrm>
            <a:off x="2786063" y="928688"/>
            <a:ext cx="5903912" cy="5730875"/>
          </a:xfrm>
          <a:prstGeom prst="rect">
            <a:avLst/>
          </a:prstGeom>
          <a:noFill/>
          <a:ln w="9525">
            <a:noFill/>
            <a:miter lim="800000"/>
            <a:headEnd/>
            <a:tailEnd/>
          </a:ln>
        </p:spPr>
      </p:pic>
      <p:sp>
        <p:nvSpPr>
          <p:cNvPr id="82949" name="Rectangle 4"/>
          <p:cNvSpPr>
            <a:spLocks noGrp="1" noChangeArrowheads="1"/>
          </p:cNvSpPr>
          <p:nvPr>
            <p:ph type="body" idx="1"/>
          </p:nvPr>
        </p:nvSpPr>
        <p:spPr>
          <a:xfrm>
            <a:off x="755650" y="1052513"/>
            <a:ext cx="1728788" cy="5545137"/>
          </a:xfrm>
        </p:spPr>
        <p:txBody>
          <a:bodyPr/>
          <a:lstStyle/>
          <a:p>
            <a:pPr>
              <a:buFontTx/>
              <a:buNone/>
            </a:pPr>
            <a:r>
              <a:rPr lang="en-GB" sz="1200" smtClean="0"/>
              <a:t>This shows </a:t>
            </a:r>
            <a:r>
              <a:rPr lang="en-GB" sz="1200" smtClean="0">
                <a:solidFill>
                  <a:srgbClr val="3AAE4B"/>
                </a:solidFill>
              </a:rPr>
              <a:t>InterEnergy</a:t>
            </a:r>
            <a:r>
              <a:rPr lang="en-GB" sz="1200" smtClean="0"/>
              <a:t> seeking a least cost solution.</a:t>
            </a:r>
          </a:p>
          <a:p>
            <a:pPr>
              <a:buFontTx/>
              <a:buNone/>
            </a:pPr>
            <a:endParaRPr lang="en-GB" sz="1200" smtClean="0"/>
          </a:p>
          <a:p>
            <a:pPr>
              <a:buFontTx/>
              <a:buNone/>
            </a:pPr>
            <a:r>
              <a:rPr lang="en-GB" sz="1200" smtClean="0"/>
              <a:t>It illustrates how patterns of electricity flow might change.</a:t>
            </a:r>
          </a:p>
          <a:p>
            <a:pPr>
              <a:buFontTx/>
              <a:buNone/>
            </a:pPr>
            <a:endParaRPr lang="en-GB" sz="1200" smtClean="0"/>
          </a:p>
          <a:p>
            <a:pPr>
              <a:buFontTx/>
              <a:buNone/>
            </a:pPr>
            <a:r>
              <a:rPr lang="en-GB" sz="1200" smtClean="0"/>
              <a:t>Unlike </a:t>
            </a:r>
            <a:r>
              <a:rPr lang="en-GB" sz="1200" smtClean="0">
                <a:solidFill>
                  <a:srgbClr val="3AAE4B"/>
                </a:solidFill>
              </a:rPr>
              <a:t>VarInt </a:t>
            </a:r>
            <a:r>
              <a:rPr lang="en-GB" sz="1200" smtClean="0"/>
              <a:t>this model accounts for transmission constraints.</a:t>
            </a:r>
            <a:endParaRPr lang="en-GB" sz="1200" smtClean="0">
              <a:solidFill>
                <a:srgbClr val="3AAE4B"/>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2E8D52B2-EC7F-4113-BA5D-0CFB58D3E504}" type="slidenum">
              <a:rPr lang="en-GB"/>
              <a:pPr algn="r"/>
              <a:t>81</a:t>
            </a:fld>
            <a:endParaRPr lang="en-GB"/>
          </a:p>
        </p:txBody>
      </p:sp>
      <p:sp>
        <p:nvSpPr>
          <p:cNvPr id="83971" name="Rectangle 2"/>
          <p:cNvSpPr>
            <a:spLocks noGrp="1" noChangeArrowheads="1"/>
          </p:cNvSpPr>
          <p:nvPr>
            <p:ph type="title"/>
          </p:nvPr>
        </p:nvSpPr>
        <p:spPr>
          <a:xfrm>
            <a:off x="357188" y="642938"/>
            <a:ext cx="8489950" cy="642937"/>
          </a:xfrm>
        </p:spPr>
        <p:txBody>
          <a:bodyPr/>
          <a:lstStyle/>
          <a:p>
            <a:r>
              <a:rPr lang="en-GB" smtClean="0"/>
              <a:t>Europe and western Asia – large point sources</a:t>
            </a:r>
          </a:p>
        </p:txBody>
      </p:sp>
      <p:sp>
        <p:nvSpPr>
          <p:cNvPr id="83972" name="Rectangle 3"/>
          <p:cNvSpPr>
            <a:spLocks noGrp="1" noChangeArrowheads="1"/>
          </p:cNvSpPr>
          <p:nvPr>
            <p:ph type="body" idx="1"/>
          </p:nvPr>
        </p:nvSpPr>
        <p:spPr>
          <a:xfrm>
            <a:off x="827088" y="1052513"/>
            <a:ext cx="6985000" cy="514350"/>
          </a:xfrm>
        </p:spPr>
        <p:txBody>
          <a:bodyPr/>
          <a:lstStyle/>
          <a:p>
            <a:pPr>
              <a:lnSpc>
                <a:spcPct val="90000"/>
              </a:lnSpc>
              <a:buFontTx/>
              <a:buNone/>
            </a:pPr>
            <a:r>
              <a:rPr lang="en-GB" sz="1200" smtClean="0"/>
              <a:t>The environmental impact of energy is a global issue: what is the best strategy for reducing emissions within a larger region?</a:t>
            </a:r>
          </a:p>
        </p:txBody>
      </p:sp>
      <p:pic>
        <p:nvPicPr>
          <p:cNvPr id="83973" name="Picture 4" descr="LPSBig"/>
          <p:cNvPicPr>
            <a:picLocks noChangeAspect="1" noChangeArrowheads="1"/>
          </p:cNvPicPr>
          <p:nvPr/>
        </p:nvPicPr>
        <p:blipFill>
          <a:blip r:embed="rId3" cstate="print"/>
          <a:srcRect/>
          <a:stretch>
            <a:fillRect/>
          </a:stretch>
        </p:blipFill>
        <p:spPr bwMode="auto">
          <a:xfrm>
            <a:off x="971550" y="1484313"/>
            <a:ext cx="7058025" cy="484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75D3AD85-33D2-437F-8789-1592CE9B99B2}" type="slidenum">
              <a:rPr lang="en-GB"/>
              <a:pPr algn="r"/>
              <a:t>82</a:t>
            </a:fld>
            <a:endParaRPr lang="en-GB"/>
          </a:p>
        </p:txBody>
      </p:sp>
      <p:sp>
        <p:nvSpPr>
          <p:cNvPr id="84995" name="Rectangle 2"/>
          <p:cNvSpPr>
            <a:spLocks noGrp="1" noChangeArrowheads="1"/>
          </p:cNvSpPr>
          <p:nvPr>
            <p:ph type="title"/>
          </p:nvPr>
        </p:nvSpPr>
        <p:spPr>
          <a:xfrm>
            <a:off x="395288" y="620713"/>
            <a:ext cx="8229600" cy="522287"/>
          </a:xfrm>
        </p:spPr>
        <p:txBody>
          <a:bodyPr/>
          <a:lstStyle/>
          <a:p>
            <a:r>
              <a:rPr lang="en-GB" smtClean="0"/>
              <a:t>World</a:t>
            </a:r>
          </a:p>
        </p:txBody>
      </p:sp>
      <p:sp>
        <p:nvSpPr>
          <p:cNvPr id="84996" name="Rectangle 3"/>
          <p:cNvSpPr>
            <a:spLocks noGrp="1" noChangeArrowheads="1"/>
          </p:cNvSpPr>
          <p:nvPr>
            <p:ph type="body" idx="1"/>
          </p:nvPr>
        </p:nvSpPr>
        <p:spPr>
          <a:xfrm>
            <a:off x="755650" y="981075"/>
            <a:ext cx="6621463" cy="1081088"/>
          </a:xfrm>
        </p:spPr>
        <p:txBody>
          <a:bodyPr/>
          <a:lstStyle/>
          <a:p>
            <a:pPr>
              <a:buFontTx/>
              <a:buNone/>
            </a:pPr>
            <a:r>
              <a:rPr lang="en-GB" sz="1200" smtClean="0"/>
              <a:t>There are global patterns in demands and renewable supplies:</a:t>
            </a:r>
          </a:p>
          <a:p>
            <a:r>
              <a:rPr lang="en-GB" sz="1200" smtClean="0"/>
              <a:t>Regular diurnal and seasonal variations in demands, some climate dependent</a:t>
            </a:r>
          </a:p>
          <a:p>
            <a:r>
              <a:rPr lang="en-GB" sz="1200" smtClean="0"/>
              <a:t>Regular diurnal and seasonal incomes of solar energy</a:t>
            </a:r>
          </a:p>
          <a:p>
            <a:r>
              <a:rPr lang="en-GB" sz="1200" smtClean="0"/>
              <a:t>Predictable tidal energy income</a:t>
            </a:r>
          </a:p>
          <a:p>
            <a:endParaRPr lang="en-GB" sz="1200" smtClean="0"/>
          </a:p>
        </p:txBody>
      </p:sp>
      <p:pic>
        <p:nvPicPr>
          <p:cNvPr id="84997" name="Picture 5" descr="WorldEne"/>
          <p:cNvPicPr>
            <a:picLocks noChangeAspect="1" noChangeArrowheads="1"/>
          </p:cNvPicPr>
          <p:nvPr/>
        </p:nvPicPr>
        <p:blipFill>
          <a:blip r:embed="rId3" cstate="print"/>
          <a:srcRect/>
          <a:stretch>
            <a:fillRect/>
          </a:stretch>
        </p:blipFill>
        <p:spPr bwMode="auto">
          <a:xfrm>
            <a:off x="827088" y="1989138"/>
            <a:ext cx="7561262" cy="429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F471078E-3F50-4871-8DB2-C9142B831BCA}" type="slidenum">
              <a:rPr lang="en-GB"/>
              <a:pPr algn="r"/>
              <a:t>83</a:t>
            </a:fld>
            <a:endParaRPr lang="en-GB"/>
          </a:p>
        </p:txBody>
      </p:sp>
      <p:sp>
        <p:nvSpPr>
          <p:cNvPr id="86019" name="Rectangle 2"/>
          <p:cNvSpPr>
            <a:spLocks noGrp="1" noChangeArrowheads="1"/>
          </p:cNvSpPr>
          <p:nvPr>
            <p:ph type="title"/>
          </p:nvPr>
        </p:nvSpPr>
        <p:spPr>
          <a:xfrm>
            <a:off x="357188" y="714375"/>
            <a:ext cx="8489950" cy="642938"/>
          </a:xfrm>
        </p:spPr>
        <p:txBody>
          <a:bodyPr/>
          <a:lstStyle/>
          <a:p>
            <a:r>
              <a:rPr lang="en-GB" smtClean="0"/>
              <a:t>World: a global electricity transmission grid?</a:t>
            </a:r>
          </a:p>
        </p:txBody>
      </p:sp>
      <p:sp>
        <p:nvSpPr>
          <p:cNvPr id="86020" name="Rectangle 3"/>
          <p:cNvSpPr>
            <a:spLocks noGrp="1" noChangeArrowheads="1"/>
          </p:cNvSpPr>
          <p:nvPr>
            <p:ph type="body" idx="1"/>
          </p:nvPr>
        </p:nvSpPr>
        <p:spPr>
          <a:xfrm>
            <a:off x="827088" y="1143000"/>
            <a:ext cx="7777162" cy="1062038"/>
          </a:xfrm>
        </p:spPr>
        <p:txBody>
          <a:bodyPr/>
          <a:lstStyle/>
          <a:p>
            <a:pPr>
              <a:lnSpc>
                <a:spcPct val="90000"/>
              </a:lnSpc>
            </a:pPr>
            <a:r>
              <a:rPr lang="en-GB" sz="1200" smtClean="0"/>
              <a:t>Should transmission be global to achieve an optimum balance between supply, transmission and storage?</a:t>
            </a:r>
          </a:p>
          <a:p>
            <a:pPr>
              <a:lnSpc>
                <a:spcPct val="90000"/>
              </a:lnSpc>
            </a:pPr>
            <a:r>
              <a:rPr lang="en-GB" sz="1200" smtClean="0"/>
              <a:t>Which investments are most cost efficient in reducing GHG emission? Should the UK invest in photovoltaic systems in Africa, rather than the UK? This could be done through the Clean Development Mechanism</a:t>
            </a:r>
          </a:p>
        </p:txBody>
      </p:sp>
      <p:pic>
        <p:nvPicPr>
          <p:cNvPr id="86021" name="Picture 6" descr="WorldEneTrans"/>
          <p:cNvPicPr>
            <a:picLocks noChangeAspect="1" noChangeArrowheads="1"/>
          </p:cNvPicPr>
          <p:nvPr/>
        </p:nvPicPr>
        <p:blipFill>
          <a:blip r:embed="rId3" cstate="print"/>
          <a:srcRect/>
          <a:stretch>
            <a:fillRect/>
          </a:stretch>
        </p:blipFill>
        <p:spPr bwMode="auto">
          <a:xfrm>
            <a:off x="827088" y="1989138"/>
            <a:ext cx="7561262"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620713"/>
            <a:ext cx="8229600" cy="665162"/>
          </a:xfrm>
        </p:spPr>
        <p:txBody>
          <a:bodyPr/>
          <a:lstStyle/>
          <a:p>
            <a:pPr eaLnBrk="1" hangingPunct="1"/>
            <a:r>
              <a:rPr lang="en-GB" smtClean="0"/>
              <a:t>Energy storage :  it’s always been there!</a:t>
            </a:r>
            <a:endParaRPr lang="en-US" smtClean="0"/>
          </a:p>
        </p:txBody>
      </p:sp>
      <p:sp>
        <p:nvSpPr>
          <p:cNvPr id="34819" name="Slide Number Placeholder 4"/>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4E31DA2E-2D3B-4C35-8A59-6D12E294882A}" type="slidenum">
              <a:rPr lang="en-GB"/>
              <a:pPr/>
              <a:t>84</a:t>
            </a:fld>
            <a:endParaRPr lang="en-GB"/>
          </a:p>
        </p:txBody>
      </p:sp>
      <p:sp>
        <p:nvSpPr>
          <p:cNvPr id="34820" name="Rectangle 4"/>
          <p:cNvSpPr>
            <a:spLocks noChangeArrowheads="1"/>
          </p:cNvSpPr>
          <p:nvPr/>
        </p:nvSpPr>
        <p:spPr bwMode="auto">
          <a:xfrm>
            <a:off x="684213" y="1052513"/>
            <a:ext cx="4745037" cy="5472112"/>
          </a:xfrm>
          <a:prstGeom prst="rect">
            <a:avLst/>
          </a:prstGeom>
          <a:noFill/>
          <a:ln w="9525">
            <a:noFill/>
            <a:miter lim="800000"/>
            <a:headEnd/>
            <a:tailEnd/>
          </a:ln>
        </p:spPr>
        <p:txBody>
          <a:bodyPr/>
          <a:lstStyle/>
          <a:p>
            <a:pPr marL="342900" indent="-342900">
              <a:spcBef>
                <a:spcPct val="20000"/>
              </a:spcBef>
            </a:pPr>
            <a:endParaRPr lang="en-US" sz="1200"/>
          </a:p>
        </p:txBody>
      </p:sp>
      <p:sp>
        <p:nvSpPr>
          <p:cNvPr id="34821" name="Content Placeholder 7"/>
          <p:cNvSpPr>
            <a:spLocks noGrp="1"/>
          </p:cNvSpPr>
          <p:nvPr>
            <p:ph idx="1"/>
          </p:nvPr>
        </p:nvSpPr>
        <p:spPr>
          <a:xfrm>
            <a:off x="457200" y="1428750"/>
            <a:ext cx="8229600" cy="4697413"/>
          </a:xfrm>
        </p:spPr>
        <p:txBody>
          <a:bodyPr/>
          <a:lstStyle/>
          <a:p>
            <a:endParaRPr lang="en-US" smtClean="0"/>
          </a:p>
        </p:txBody>
      </p:sp>
      <p:pic>
        <p:nvPicPr>
          <p:cNvPr id="34822" name="Picture 9"/>
          <p:cNvPicPr>
            <a:picLocks noChangeAspect="1" noChangeArrowheads="1"/>
          </p:cNvPicPr>
          <p:nvPr/>
        </p:nvPicPr>
        <p:blipFill>
          <a:blip r:embed="rId3" cstate="print"/>
          <a:srcRect/>
          <a:stretch>
            <a:fillRect/>
          </a:stretch>
        </p:blipFill>
        <p:spPr bwMode="auto">
          <a:xfrm>
            <a:off x="1071563" y="2143125"/>
            <a:ext cx="7107237"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620713"/>
            <a:ext cx="8229600" cy="665162"/>
          </a:xfrm>
        </p:spPr>
        <p:txBody>
          <a:bodyPr/>
          <a:lstStyle/>
          <a:p>
            <a:pPr eaLnBrk="1" hangingPunct="1"/>
            <a:r>
              <a:rPr lang="en-GB" smtClean="0"/>
              <a:t>Diurnal storage : illustrative configuration</a:t>
            </a:r>
            <a:endParaRPr lang="en-US" smtClean="0"/>
          </a:p>
        </p:txBody>
      </p:sp>
      <p:sp>
        <p:nvSpPr>
          <p:cNvPr id="35843" name="Rectangle 3"/>
          <p:cNvSpPr>
            <a:spLocks noGrp="1" noChangeArrowheads="1"/>
          </p:cNvSpPr>
          <p:nvPr>
            <p:ph idx="1"/>
          </p:nvPr>
        </p:nvSpPr>
        <p:spPr>
          <a:xfrm>
            <a:off x="457200" y="1428750"/>
            <a:ext cx="8229600" cy="4697413"/>
          </a:xfrm>
        </p:spPr>
        <p:txBody>
          <a:bodyPr/>
          <a:lstStyle/>
          <a:p>
            <a:pPr eaLnBrk="1" hangingPunct="1">
              <a:buFontTx/>
              <a:buNone/>
            </a:pPr>
            <a:endParaRPr lang="en-US" smtClean="0"/>
          </a:p>
          <a:p>
            <a:pPr eaLnBrk="1" hangingPunct="1">
              <a:buFontTx/>
              <a:buNone/>
            </a:pPr>
            <a:endParaRPr lang="en-US" smtClean="0"/>
          </a:p>
        </p:txBody>
      </p:sp>
      <p:sp>
        <p:nvSpPr>
          <p:cNvPr id="35844" name="Slide Number Placeholder 4"/>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65AF11CB-297E-4A08-A60A-BD59B6B48ADE}" type="slidenum">
              <a:rPr lang="en-GB"/>
              <a:pPr/>
              <a:t>85</a:t>
            </a:fld>
            <a:endParaRPr lang="en-GB"/>
          </a:p>
        </p:txBody>
      </p:sp>
      <p:sp>
        <p:nvSpPr>
          <p:cNvPr id="35845" name="Rectangle 4"/>
          <p:cNvSpPr>
            <a:spLocks noChangeArrowheads="1"/>
          </p:cNvSpPr>
          <p:nvPr/>
        </p:nvSpPr>
        <p:spPr bwMode="auto">
          <a:xfrm>
            <a:off x="684213" y="1052513"/>
            <a:ext cx="4745037" cy="5472112"/>
          </a:xfrm>
          <a:prstGeom prst="rect">
            <a:avLst/>
          </a:prstGeom>
          <a:noFill/>
          <a:ln w="9525">
            <a:noFill/>
            <a:miter lim="800000"/>
            <a:headEnd/>
            <a:tailEnd/>
          </a:ln>
        </p:spPr>
        <p:txBody>
          <a:bodyPr/>
          <a:lstStyle/>
          <a:p>
            <a:pPr marL="342900" indent="-342900">
              <a:spcBef>
                <a:spcPct val="20000"/>
              </a:spcBef>
            </a:pPr>
            <a:r>
              <a:rPr lang="en-US" sz="1200"/>
              <a:t>For sample dummy data and weather functions modelled, approximate storage needs were calculated for the worst days in which storage capacity is maximum in terms of GW and GWh. </a:t>
            </a:r>
          </a:p>
          <a:p>
            <a:pPr marL="342900" indent="-342900">
              <a:spcBef>
                <a:spcPct val="20000"/>
              </a:spcBef>
            </a:pPr>
            <a:r>
              <a:rPr lang="en-US" sz="1200"/>
              <a:t>This is a maximum day’s storage scenario in that it assumes:</a:t>
            </a:r>
          </a:p>
          <a:p>
            <a:pPr marL="742950" lvl="1" indent="-285750">
              <a:spcBef>
                <a:spcPct val="20000"/>
              </a:spcBef>
              <a:buFontTx/>
              <a:buChar char="–"/>
            </a:pPr>
            <a:r>
              <a:rPr lang="en-US" sz="1200"/>
              <a:t>no interruptible or degradable demands</a:t>
            </a:r>
          </a:p>
          <a:p>
            <a:pPr marL="742950" lvl="1" indent="-285750">
              <a:spcBef>
                <a:spcPct val="20000"/>
              </a:spcBef>
              <a:buFontTx/>
              <a:buChar char="–"/>
            </a:pPr>
            <a:r>
              <a:rPr lang="en-US" sz="1200"/>
              <a:t>no ‘firm’ generation from biomass, fossil or nuclear fuels</a:t>
            </a:r>
          </a:p>
          <a:p>
            <a:pPr marL="742950" lvl="1" indent="-285750">
              <a:spcBef>
                <a:spcPct val="20000"/>
              </a:spcBef>
              <a:buFontTx/>
              <a:buChar char="–"/>
            </a:pPr>
            <a:r>
              <a:rPr lang="en-US" sz="1200"/>
              <a:t>no electricity trade, either import or export</a:t>
            </a:r>
          </a:p>
          <a:p>
            <a:pPr marL="342900" indent="-342900">
              <a:spcBef>
                <a:spcPct val="20000"/>
              </a:spcBef>
            </a:pPr>
            <a:endParaRPr lang="en-US" sz="1200"/>
          </a:p>
          <a:p>
            <a:pPr marL="342900" indent="-342900">
              <a:spcBef>
                <a:spcPct val="20000"/>
              </a:spcBef>
            </a:pPr>
            <a:r>
              <a:rPr lang="en-US" sz="1200"/>
              <a:t>The current UK system level storage capacity provided by pumped storage is about 2 GW power and 10 GWh energy.</a:t>
            </a:r>
          </a:p>
          <a:p>
            <a:pPr marL="342900" indent="-342900">
              <a:spcBef>
                <a:spcPct val="20000"/>
              </a:spcBef>
            </a:pPr>
            <a:r>
              <a:rPr lang="en-US" sz="1200"/>
              <a:t>Residual needs can be met by ‘sub-system’ storage at the neighbourhood or building/vehicle level. For illustration, it is assumed that about half of the residual need is provided each by: </a:t>
            </a:r>
          </a:p>
          <a:p>
            <a:pPr marL="742950" lvl="1" indent="-285750">
              <a:spcBef>
                <a:spcPct val="20000"/>
              </a:spcBef>
              <a:buFontTx/>
              <a:buChar char="–"/>
            </a:pPr>
            <a:r>
              <a:rPr lang="en-US" sz="1200"/>
              <a:t>25 M hot water tanks in buildings of capacity 450 litres and maximum temperature change 20 C (e.g. 40 C to 60 C) providing 11 kWh energy storage per tank, and a heat input power of 0.4 kW. </a:t>
            </a:r>
            <a:r>
              <a:rPr lang="en-US" sz="1200" b="1"/>
              <a:t>Total storage 275 GWh.</a:t>
            </a:r>
            <a:endParaRPr lang="en-US" sz="1200"/>
          </a:p>
          <a:p>
            <a:pPr marL="742950" lvl="1" indent="-285750">
              <a:spcBef>
                <a:spcPct val="20000"/>
              </a:spcBef>
              <a:buFontTx/>
              <a:buChar char="–"/>
            </a:pPr>
            <a:r>
              <a:rPr lang="en-US" sz="1200"/>
              <a:t>10 M electric vehicle battery sets in cars,  local garages, etc. of energy capacity 43 kWh and power capacity 1.2 kW. Current vehicle batteries are around 30 kWh. Note that a fraction of in-vehicle batteries can not be used when vehicles are not grid connected.</a:t>
            </a:r>
            <a:r>
              <a:rPr lang="en-US" sz="1200" b="1"/>
              <a:t> Total storage 430 GWh, but a variable fraction available.</a:t>
            </a:r>
            <a:endParaRPr lang="en-US" sz="1200"/>
          </a:p>
        </p:txBody>
      </p:sp>
      <p:pic>
        <p:nvPicPr>
          <p:cNvPr id="35846" name="Picture 5"/>
          <p:cNvPicPr>
            <a:picLocks noChangeAspect="1" noChangeArrowheads="1"/>
          </p:cNvPicPr>
          <p:nvPr/>
        </p:nvPicPr>
        <p:blipFill>
          <a:blip r:embed="rId3" cstate="print"/>
          <a:srcRect/>
          <a:stretch>
            <a:fillRect/>
          </a:stretch>
        </p:blipFill>
        <p:spPr bwMode="auto">
          <a:xfrm>
            <a:off x="5429250" y="1143000"/>
            <a:ext cx="3465513" cy="2479675"/>
          </a:xfrm>
          <a:prstGeom prst="rect">
            <a:avLst/>
          </a:prstGeom>
          <a:noFill/>
          <a:ln w="6350" algn="ctr">
            <a:solidFill>
              <a:schemeClr val="tx1"/>
            </a:solid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620713"/>
            <a:ext cx="8229600" cy="665162"/>
          </a:xfrm>
        </p:spPr>
        <p:txBody>
          <a:bodyPr/>
          <a:lstStyle/>
          <a:p>
            <a:pPr eaLnBrk="1" hangingPunct="1"/>
            <a:r>
              <a:rPr lang="en-GB" smtClean="0"/>
              <a:t>Finding GOD – a market structure for integrating DSM </a:t>
            </a:r>
            <a:endParaRPr lang="en-US" smtClean="0"/>
          </a:p>
        </p:txBody>
      </p:sp>
      <p:sp>
        <p:nvSpPr>
          <p:cNvPr id="36867" name="Rectangle 3"/>
          <p:cNvSpPr>
            <a:spLocks noGrp="1" noChangeArrowheads="1"/>
          </p:cNvSpPr>
          <p:nvPr>
            <p:ph idx="1"/>
          </p:nvPr>
        </p:nvSpPr>
        <p:spPr>
          <a:xfrm>
            <a:off x="428625" y="1285875"/>
            <a:ext cx="8229600" cy="4697413"/>
          </a:xfrm>
        </p:spPr>
        <p:txBody>
          <a:bodyPr/>
          <a:lstStyle/>
          <a:p>
            <a:pPr eaLnBrk="1" hangingPunct="1">
              <a:buFontTx/>
              <a:buNone/>
            </a:pPr>
            <a:r>
              <a:rPr lang="en-GB" smtClean="0"/>
              <a:t>Devising planning, regulatory and market frameworks that will approach least cost solutions.</a:t>
            </a:r>
          </a:p>
          <a:p>
            <a:pPr eaLnBrk="1" hangingPunct="1">
              <a:buFontTx/>
              <a:buNone/>
            </a:pPr>
            <a:endParaRPr lang="en-GB" smtClean="0"/>
          </a:p>
          <a:p>
            <a:pPr eaLnBrk="1" hangingPunct="1">
              <a:buFontTx/>
              <a:buNone/>
            </a:pPr>
            <a:r>
              <a:rPr lang="en-GB" b="1" smtClean="0">
                <a:solidFill>
                  <a:srgbClr val="F63F1A"/>
                </a:solidFill>
              </a:rPr>
              <a:t>Problem</a:t>
            </a:r>
            <a:r>
              <a:rPr lang="en-GB" smtClean="0"/>
              <a:t>: How to deal with 20 GW (+/- 5 GW with some probability distribution) of wind power arriving say 8-12 hours in the future when demand will be 40 GW (+/- 5 GW), so as to minimise cost and achieve required loss of load probability?</a:t>
            </a:r>
          </a:p>
          <a:p>
            <a:pPr eaLnBrk="1" hangingPunct="1">
              <a:buFontTx/>
              <a:buNone/>
            </a:pPr>
            <a:endParaRPr lang="en-GB" smtClean="0"/>
          </a:p>
          <a:p>
            <a:pPr eaLnBrk="1" hangingPunct="1">
              <a:buFontTx/>
              <a:buNone/>
            </a:pPr>
            <a:r>
              <a:rPr lang="en-GB" b="1" smtClean="0"/>
              <a:t>Global Optimal Dispatcher (GOD) </a:t>
            </a:r>
            <a:r>
              <a:rPr lang="en-GB" smtClean="0"/>
              <a:t>perfect foreknowledge and power – omniscient, omnipotent.</a:t>
            </a:r>
          </a:p>
          <a:p>
            <a:pPr eaLnBrk="1" hangingPunct="1">
              <a:buFontTx/>
              <a:buNone/>
            </a:pPr>
            <a:endParaRPr lang="en-GB" smtClean="0"/>
          </a:p>
          <a:p>
            <a:pPr eaLnBrk="1" hangingPunct="1">
              <a:buFontTx/>
              <a:buNone/>
            </a:pPr>
            <a:r>
              <a:rPr lang="en-GB" smtClean="0"/>
              <a:t>How to approach GOD in a human system with imperfect foreknowledge, and certain limits on information about system states, information transfer, and on control?</a:t>
            </a:r>
          </a:p>
          <a:p>
            <a:pPr lvl="1" eaLnBrk="1" hangingPunct="1">
              <a:buFontTx/>
              <a:buNone/>
            </a:pPr>
            <a:r>
              <a:rPr lang="en-GB" smtClean="0"/>
              <a:t>How to control:</a:t>
            </a:r>
          </a:p>
          <a:p>
            <a:pPr lvl="1" eaLnBrk="1" hangingPunct="1"/>
            <a:r>
              <a:rPr lang="en-GB" smtClean="0"/>
              <a:t>demand side input/outputs from N million stores/interruptible loads?</a:t>
            </a:r>
          </a:p>
          <a:p>
            <a:pPr lvl="1" eaLnBrk="1" hangingPunct="1"/>
            <a:r>
              <a:rPr lang="en-GB" smtClean="0"/>
              <a:t>ramping up/down of thermal and other generators?</a:t>
            </a:r>
          </a:p>
          <a:p>
            <a:pPr lvl="1" eaLnBrk="1" hangingPunct="1"/>
            <a:r>
              <a:rPr lang="en-GB" smtClean="0"/>
              <a:t>trade with France, etc…?</a:t>
            </a:r>
          </a:p>
          <a:p>
            <a:pPr eaLnBrk="1" hangingPunct="1"/>
            <a:endParaRPr lang="en-GB" smtClean="0"/>
          </a:p>
          <a:p>
            <a:pPr eaLnBrk="1" hangingPunct="1">
              <a:buFontTx/>
              <a:buNone/>
            </a:pPr>
            <a:r>
              <a:rPr lang="en-GB" sz="1200" smtClean="0"/>
              <a:t>Current market prices are not sufficient. Somehow demand and supply agents have to bid in their future offerings, which are then taken up by a ‘controller/dispatcher’ when the time comes as required, with payments for offers accepted, whether or not there is energy flow. With high renewable % systems the net-of-renewable future demand to be met by optional generation (thermal, hydro…) is very uncertain. When storage is included things get tricky, especially if there are complex constraints, such as for fridge/freezer max/min temperatures</a:t>
            </a:r>
          </a:p>
          <a:p>
            <a:pPr eaLnBrk="1" hangingPunct="1">
              <a:buFontTx/>
              <a:buNone/>
            </a:pPr>
            <a:endParaRPr lang="en-GB" smtClean="0"/>
          </a:p>
          <a:p>
            <a:pPr eaLnBrk="1" hangingPunct="1">
              <a:buFontTx/>
              <a:buNone/>
            </a:pPr>
            <a:endParaRPr lang="en-GB" smtClean="0"/>
          </a:p>
        </p:txBody>
      </p:sp>
      <p:sp>
        <p:nvSpPr>
          <p:cNvPr id="36868" name="Slide Number Placeholder 4"/>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93D75889-0FA0-43F5-9AD1-0B78B4711E3D}" type="slidenum">
              <a:rPr lang="en-GB"/>
              <a:pPr/>
              <a:t>86</a:t>
            </a:fld>
            <a:endParaRPr lang="en-GB"/>
          </a:p>
        </p:txBody>
      </p:sp>
      <p:sp>
        <p:nvSpPr>
          <p:cNvPr id="36869" name="Rectangle 4"/>
          <p:cNvSpPr>
            <a:spLocks noChangeArrowheads="1"/>
          </p:cNvSpPr>
          <p:nvPr/>
        </p:nvSpPr>
        <p:spPr bwMode="auto">
          <a:xfrm>
            <a:off x="684213" y="1052513"/>
            <a:ext cx="4745037" cy="5472112"/>
          </a:xfrm>
          <a:prstGeom prst="rect">
            <a:avLst/>
          </a:prstGeom>
          <a:noFill/>
          <a:ln w="9525">
            <a:noFill/>
            <a:miter lim="800000"/>
            <a:headEnd/>
            <a:tailEnd/>
          </a:ln>
        </p:spPr>
        <p:txBody>
          <a:bodyPr/>
          <a:lstStyle/>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620713"/>
            <a:ext cx="8229600" cy="665162"/>
          </a:xfrm>
        </p:spPr>
        <p:txBody>
          <a:bodyPr/>
          <a:lstStyle/>
          <a:p>
            <a:pPr eaLnBrk="1" hangingPunct="1"/>
            <a:r>
              <a:rPr lang="en-GB" smtClean="0"/>
              <a:t>Finding GOD – information (omniscence)</a:t>
            </a:r>
            <a:endParaRPr lang="en-US" smtClean="0"/>
          </a:p>
        </p:txBody>
      </p:sp>
      <p:sp>
        <p:nvSpPr>
          <p:cNvPr id="37891" name="Rectangle 3"/>
          <p:cNvSpPr>
            <a:spLocks noGrp="1" noChangeArrowheads="1"/>
          </p:cNvSpPr>
          <p:nvPr>
            <p:ph idx="1"/>
          </p:nvPr>
        </p:nvSpPr>
        <p:spPr>
          <a:xfrm>
            <a:off x="457200" y="1428750"/>
            <a:ext cx="8229600" cy="4697413"/>
          </a:xfrm>
        </p:spPr>
        <p:txBody>
          <a:bodyPr/>
          <a:lstStyle/>
          <a:p>
            <a:r>
              <a:rPr lang="en-GB" smtClean="0"/>
              <a:t>Information about current </a:t>
            </a:r>
            <a:r>
              <a:rPr lang="en-GB" b="1" u="sng" smtClean="0"/>
              <a:t>and future </a:t>
            </a:r>
            <a:r>
              <a:rPr lang="en-GB" smtClean="0"/>
              <a:t>projected states of components of the system</a:t>
            </a:r>
          </a:p>
          <a:p>
            <a:r>
              <a:rPr lang="en-GB" smtClean="0"/>
              <a:t>Energy flows and storage, costs</a:t>
            </a:r>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a:p>
            <a:endParaRPr lang="en-GB" smtClean="0"/>
          </a:p>
        </p:txBody>
      </p:sp>
      <p:sp>
        <p:nvSpPr>
          <p:cNvPr id="37892" name="Slide Number Placeholder 4"/>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591D28D5-AC55-4ABF-89C3-1CD41884B685}" type="slidenum">
              <a:rPr lang="en-GB"/>
              <a:pPr/>
              <a:t>87</a:t>
            </a:fld>
            <a:endParaRPr lang="en-GB"/>
          </a:p>
        </p:txBody>
      </p:sp>
      <p:sp>
        <p:nvSpPr>
          <p:cNvPr id="37893" name="Rectangle 4"/>
          <p:cNvSpPr>
            <a:spLocks noChangeArrowheads="1"/>
          </p:cNvSpPr>
          <p:nvPr/>
        </p:nvSpPr>
        <p:spPr bwMode="auto">
          <a:xfrm>
            <a:off x="684213" y="1052513"/>
            <a:ext cx="4745037" cy="5472112"/>
          </a:xfrm>
          <a:prstGeom prst="rect">
            <a:avLst/>
          </a:prstGeom>
          <a:noFill/>
          <a:ln w="9525">
            <a:noFill/>
            <a:miter lim="800000"/>
            <a:headEnd/>
            <a:tailEnd/>
          </a:ln>
        </p:spPr>
        <p:txBody>
          <a:bodyPr/>
          <a:lstStyle/>
          <a:p>
            <a:pPr marL="342900" indent="-342900">
              <a:spcBef>
                <a:spcPct val="20000"/>
              </a:spcBef>
            </a:pPr>
            <a:endParaRPr lang="en-US" sz="1200"/>
          </a:p>
        </p:txBody>
      </p:sp>
      <p:pic>
        <p:nvPicPr>
          <p:cNvPr id="37894" name="Picture 4"/>
          <p:cNvPicPr>
            <a:picLocks noChangeAspect="1" noChangeArrowheads="1"/>
          </p:cNvPicPr>
          <p:nvPr/>
        </p:nvPicPr>
        <p:blipFill>
          <a:blip r:embed="rId3" cstate="print"/>
          <a:srcRect/>
          <a:stretch>
            <a:fillRect/>
          </a:stretch>
        </p:blipFill>
        <p:spPr bwMode="auto">
          <a:xfrm>
            <a:off x="1071563" y="1928813"/>
            <a:ext cx="6929437"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6725" y="620713"/>
            <a:ext cx="8229600" cy="665162"/>
          </a:xfrm>
        </p:spPr>
        <p:txBody>
          <a:bodyPr/>
          <a:lstStyle/>
          <a:p>
            <a:pPr eaLnBrk="1" hangingPunct="1"/>
            <a:r>
              <a:rPr lang="en-GB" smtClean="0"/>
              <a:t>Finding GOD – controlling the system (omnipotence)</a:t>
            </a:r>
            <a:endParaRPr lang="en-US" smtClean="0"/>
          </a:p>
        </p:txBody>
      </p:sp>
      <p:sp>
        <p:nvSpPr>
          <p:cNvPr id="38915" name="Rectangle 3"/>
          <p:cNvSpPr>
            <a:spLocks noGrp="1" noChangeArrowheads="1"/>
          </p:cNvSpPr>
          <p:nvPr>
            <p:ph idx="1"/>
          </p:nvPr>
        </p:nvSpPr>
        <p:spPr>
          <a:xfrm>
            <a:off x="500063" y="1214438"/>
            <a:ext cx="8229600" cy="4697412"/>
          </a:xfrm>
        </p:spPr>
        <p:txBody>
          <a:bodyPr/>
          <a:lstStyle/>
          <a:p>
            <a:r>
              <a:rPr lang="en-GB" b="1" smtClean="0"/>
              <a:t>Technologies</a:t>
            </a:r>
            <a:r>
              <a:rPr lang="en-GB" smtClean="0"/>
              <a:t> are widely available – sensors, actuators, telecomms, computers </a:t>
            </a:r>
            <a:r>
              <a:rPr lang="en-GB" smtClean="0">
                <a:solidFill>
                  <a:srgbClr val="FF0000"/>
                </a:solidFill>
              </a:rPr>
              <a:t>but software development needed.</a:t>
            </a:r>
            <a:endParaRPr lang="en-GB" smtClean="0"/>
          </a:p>
          <a:p>
            <a:r>
              <a:rPr lang="en-GB" b="1" smtClean="0"/>
              <a:t>Information flows</a:t>
            </a:r>
            <a:r>
              <a:rPr lang="en-GB" smtClean="0"/>
              <a:t> are small:</a:t>
            </a:r>
          </a:p>
          <a:p>
            <a:pPr lvl="1"/>
            <a:r>
              <a:rPr lang="en-GB" smtClean="0"/>
              <a:t>end use premises (internal); e.g. 20 devices at 1 kB/s = 20 kB / s</a:t>
            </a:r>
          </a:p>
          <a:p>
            <a:pPr lvl="1"/>
            <a:r>
              <a:rPr lang="en-GB" smtClean="0"/>
              <a:t>national level; e.g.30 M consumers at 1 kB/s = 30 Gb / s</a:t>
            </a:r>
          </a:p>
          <a:p>
            <a:pPr>
              <a:buFontTx/>
              <a:buNone/>
            </a:pPr>
            <a:endParaRPr lang="en-GB" smtClean="0"/>
          </a:p>
          <a:p>
            <a:endParaRPr lang="en-GB" smtClean="0"/>
          </a:p>
          <a:p>
            <a:endParaRPr lang="en-GB" smtClean="0"/>
          </a:p>
        </p:txBody>
      </p:sp>
      <p:sp>
        <p:nvSpPr>
          <p:cNvPr id="38916" name="Slide Number Placeholder 4"/>
          <p:cNvSpPr>
            <a:spLocks noGrp="1"/>
          </p:cNvSpPr>
          <p:nvPr>
            <p:ph type="sldNum" sz="quarter" idx="4294967295"/>
          </p:nvPr>
        </p:nvSpPr>
        <p:spPr bwMode="auto">
          <a:xfrm>
            <a:off x="8143875" y="6215063"/>
            <a:ext cx="685800" cy="476250"/>
          </a:xfrm>
          <a:prstGeom prst="rect">
            <a:avLst/>
          </a:prstGeom>
          <a:noFill/>
          <a:ln>
            <a:miter lim="800000"/>
            <a:headEnd/>
            <a:tailEnd/>
          </a:ln>
        </p:spPr>
        <p:txBody>
          <a:bodyPr/>
          <a:lstStyle/>
          <a:p>
            <a:fld id="{FF9331BD-310E-49F3-A138-E6F86EFE3668}" type="slidenum">
              <a:rPr lang="en-GB"/>
              <a:pPr/>
              <a:t>88</a:t>
            </a:fld>
            <a:endParaRPr lang="en-GB"/>
          </a:p>
        </p:txBody>
      </p:sp>
      <p:sp>
        <p:nvSpPr>
          <p:cNvPr id="38917" name="Rectangle 4"/>
          <p:cNvSpPr>
            <a:spLocks noChangeArrowheads="1"/>
          </p:cNvSpPr>
          <p:nvPr/>
        </p:nvSpPr>
        <p:spPr bwMode="auto">
          <a:xfrm>
            <a:off x="755650" y="1052513"/>
            <a:ext cx="4745038" cy="5472112"/>
          </a:xfrm>
          <a:prstGeom prst="rect">
            <a:avLst/>
          </a:prstGeom>
          <a:noFill/>
          <a:ln w="9525">
            <a:noFill/>
            <a:miter lim="800000"/>
            <a:headEnd/>
            <a:tailEnd/>
          </a:ln>
        </p:spPr>
        <p:txBody>
          <a:bodyPr/>
          <a:lstStyle/>
          <a:p>
            <a:pPr marL="342900" indent="-342900">
              <a:spcBef>
                <a:spcPct val="20000"/>
              </a:spcBef>
            </a:pPr>
            <a:endParaRPr lang="en-US" sz="1200"/>
          </a:p>
        </p:txBody>
      </p:sp>
      <p:pic>
        <p:nvPicPr>
          <p:cNvPr id="38918" name="Picture 7"/>
          <p:cNvPicPr>
            <a:picLocks noChangeAspect="1" noChangeArrowheads="1"/>
          </p:cNvPicPr>
          <p:nvPr/>
        </p:nvPicPr>
        <p:blipFill>
          <a:blip r:embed="rId3" cstate="print"/>
          <a:srcRect/>
          <a:stretch>
            <a:fillRect/>
          </a:stretch>
        </p:blipFill>
        <p:spPr bwMode="auto">
          <a:xfrm>
            <a:off x="4500563" y="5214938"/>
            <a:ext cx="3359150" cy="1376362"/>
          </a:xfrm>
          <a:prstGeom prst="rect">
            <a:avLst/>
          </a:prstGeom>
          <a:noFill/>
          <a:ln w="9525">
            <a:noFill/>
            <a:miter lim="800000"/>
            <a:headEnd/>
            <a:tailEnd/>
          </a:ln>
        </p:spPr>
      </p:pic>
      <p:sp>
        <p:nvSpPr>
          <p:cNvPr id="38919" name="Rectangle 3"/>
          <p:cNvSpPr txBox="1">
            <a:spLocks noChangeArrowheads="1"/>
          </p:cNvSpPr>
          <p:nvPr/>
        </p:nvSpPr>
        <p:spPr bwMode="auto">
          <a:xfrm>
            <a:off x="500063" y="2643188"/>
            <a:ext cx="3643312" cy="3643312"/>
          </a:xfrm>
          <a:prstGeom prst="rect">
            <a:avLst/>
          </a:prstGeom>
          <a:noFill/>
          <a:ln w="9525">
            <a:noFill/>
            <a:miter lim="800000"/>
            <a:headEnd/>
            <a:tailEnd/>
          </a:ln>
        </p:spPr>
        <p:txBody>
          <a:bodyPr/>
          <a:lstStyle/>
          <a:p>
            <a:endParaRPr lang="en-GB" sz="1400" b="1"/>
          </a:p>
          <a:p>
            <a:r>
              <a:rPr lang="en-GB" sz="1400" b="1"/>
              <a:t>CONTROL options </a:t>
            </a:r>
          </a:p>
          <a:p>
            <a:endParaRPr lang="en-GB" sz="1400" b="1"/>
          </a:p>
          <a:p>
            <a:r>
              <a:rPr lang="en-US" sz="1400" b="1"/>
              <a:t>Centralised</a:t>
            </a:r>
          </a:p>
          <a:p>
            <a:pPr lvl="1">
              <a:buFont typeface="Arial" charset="0"/>
              <a:buChar char="•"/>
            </a:pPr>
            <a:r>
              <a:rPr lang="en-US" sz="1400"/>
              <a:t>  End users signal centre</a:t>
            </a:r>
          </a:p>
          <a:p>
            <a:pPr lvl="1">
              <a:buFont typeface="Arial" charset="0"/>
              <a:buChar char="•"/>
            </a:pPr>
            <a:r>
              <a:rPr lang="en-US" sz="1400"/>
              <a:t>  Centre devises strategy and controls end use technologies</a:t>
            </a:r>
          </a:p>
          <a:p>
            <a:pPr lvl="1"/>
            <a:endParaRPr lang="en-US" sz="1400" b="1"/>
          </a:p>
          <a:p>
            <a:r>
              <a:rPr lang="en-US" sz="1400" b="1"/>
              <a:t>Distributed</a:t>
            </a:r>
            <a:endParaRPr lang="en-GB" sz="1400" b="1"/>
          </a:p>
          <a:p>
            <a:pPr lvl="1">
              <a:buFont typeface="Arial" charset="0"/>
              <a:buChar char="•"/>
            </a:pPr>
            <a:r>
              <a:rPr lang="en-GB" sz="1400"/>
              <a:t>  </a:t>
            </a:r>
            <a:r>
              <a:rPr lang="en-US" sz="1400"/>
              <a:t> End users signal centre</a:t>
            </a:r>
          </a:p>
          <a:p>
            <a:pPr lvl="1">
              <a:buFont typeface="Arial" charset="0"/>
              <a:buChar char="•"/>
            </a:pPr>
            <a:r>
              <a:rPr lang="en-GB" sz="1400"/>
              <a:t>   Centre does projections and signals end users</a:t>
            </a:r>
          </a:p>
          <a:p>
            <a:pPr lvl="1">
              <a:buFont typeface="Arial" charset="0"/>
              <a:buChar char="•"/>
            </a:pPr>
            <a:r>
              <a:rPr lang="en-GB" sz="1400"/>
              <a:t>  End users respond to signals – devise strategy and implement control</a:t>
            </a:r>
          </a:p>
        </p:txBody>
      </p:sp>
      <p:pic>
        <p:nvPicPr>
          <p:cNvPr id="38920" name="Picture 9"/>
          <p:cNvPicPr>
            <a:picLocks noChangeAspect="1" noChangeArrowheads="1"/>
          </p:cNvPicPr>
          <p:nvPr/>
        </p:nvPicPr>
        <p:blipFill>
          <a:blip r:embed="rId4" cstate="print"/>
          <a:srcRect/>
          <a:stretch>
            <a:fillRect/>
          </a:stretch>
        </p:blipFill>
        <p:spPr bwMode="auto">
          <a:xfrm>
            <a:off x="3762375" y="2500313"/>
            <a:ext cx="5381625" cy="249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6725" y="620713"/>
            <a:ext cx="8229600" cy="665162"/>
          </a:xfrm>
        </p:spPr>
        <p:txBody>
          <a:bodyPr/>
          <a:lstStyle/>
          <a:p>
            <a:pPr eaLnBrk="1" hangingPunct="1"/>
            <a:r>
              <a:rPr lang="en-GB" smtClean="0"/>
              <a:t>GOD (nearly) exists</a:t>
            </a:r>
            <a:endParaRPr lang="en-US" smtClean="0"/>
          </a:p>
        </p:txBody>
      </p:sp>
      <p:sp>
        <p:nvSpPr>
          <p:cNvPr id="39939" name="Rectangle 3"/>
          <p:cNvSpPr>
            <a:spLocks noGrp="1" noChangeArrowheads="1"/>
          </p:cNvSpPr>
          <p:nvPr>
            <p:ph idx="1"/>
          </p:nvPr>
        </p:nvSpPr>
        <p:spPr>
          <a:xfrm>
            <a:off x="528638" y="1428750"/>
            <a:ext cx="8229600" cy="4697413"/>
          </a:xfrm>
        </p:spPr>
        <p:txBody>
          <a:bodyPr/>
          <a:lstStyle/>
          <a:p>
            <a:pPr>
              <a:buFontTx/>
              <a:buNone/>
            </a:pPr>
            <a:r>
              <a:rPr lang="en-GB" smtClean="0"/>
              <a:t>Plenty of experience and success</a:t>
            </a:r>
          </a:p>
          <a:p>
            <a:pPr>
              <a:buFontTx/>
              <a:buNone/>
            </a:pPr>
            <a:endParaRPr lang="en-GB" smtClean="0"/>
          </a:p>
          <a:p>
            <a:r>
              <a:rPr lang="en-GB" smtClean="0"/>
              <a:t>IEA DSM programme for general information </a:t>
            </a:r>
            <a:r>
              <a:rPr lang="en-GB" smtClean="0">
                <a:hlinkClick r:id="rId3"/>
              </a:rPr>
              <a:t>www.ieadsm.org</a:t>
            </a:r>
            <a:r>
              <a:rPr lang="en-GB" smtClean="0"/>
              <a:t> </a:t>
            </a:r>
          </a:p>
          <a:p>
            <a:pPr>
              <a:buFontTx/>
              <a:buNone/>
            </a:pPr>
            <a:endParaRPr lang="en-GB" smtClean="0"/>
          </a:p>
          <a:p>
            <a:r>
              <a:rPr lang="en-GB" smtClean="0"/>
              <a:t>UK simple off-peak and interruptible demands</a:t>
            </a:r>
          </a:p>
          <a:p>
            <a:endParaRPr lang="en-GB" smtClean="0"/>
          </a:p>
          <a:p>
            <a:r>
              <a:rPr lang="en-GB" smtClean="0"/>
              <a:t>Australia</a:t>
            </a:r>
          </a:p>
          <a:p>
            <a:r>
              <a:rPr lang="en-GB" smtClean="0"/>
              <a:t>India</a:t>
            </a:r>
          </a:p>
          <a:p>
            <a:r>
              <a:rPr lang="en-GB" smtClean="0"/>
              <a:t>New Zealand</a:t>
            </a:r>
          </a:p>
          <a:p>
            <a:r>
              <a:rPr lang="en-GB" smtClean="0"/>
              <a:t>Pacific islands</a:t>
            </a:r>
          </a:p>
          <a:p>
            <a:r>
              <a:rPr lang="en-GB" smtClean="0"/>
              <a:t>South Africa</a:t>
            </a:r>
          </a:p>
          <a:p>
            <a:r>
              <a:rPr lang="en-GB" smtClean="0"/>
              <a:t>Spain</a:t>
            </a:r>
          </a:p>
          <a:p>
            <a:r>
              <a:rPr lang="en-GB" smtClean="0"/>
              <a:t>USA</a:t>
            </a:r>
          </a:p>
          <a:p>
            <a:r>
              <a:rPr lang="en-GB" smtClean="0"/>
              <a:t>Etc. etc.</a:t>
            </a:r>
          </a:p>
        </p:txBody>
      </p:sp>
      <p:sp>
        <p:nvSpPr>
          <p:cNvPr id="39940" name="Slide Number Placeholder 4"/>
          <p:cNvSpPr>
            <a:spLocks noGrp="1"/>
          </p:cNvSpPr>
          <p:nvPr>
            <p:ph type="sldNum" sz="quarter" idx="4294967295"/>
          </p:nvPr>
        </p:nvSpPr>
        <p:spPr bwMode="auto">
          <a:xfrm>
            <a:off x="8143875" y="6215063"/>
            <a:ext cx="685800" cy="476250"/>
          </a:xfrm>
          <a:prstGeom prst="rect">
            <a:avLst/>
          </a:prstGeom>
          <a:noFill/>
          <a:ln>
            <a:miter lim="800000"/>
            <a:headEnd/>
            <a:tailEnd/>
          </a:ln>
        </p:spPr>
        <p:txBody>
          <a:bodyPr/>
          <a:lstStyle/>
          <a:p>
            <a:fld id="{93524867-E5F7-4E11-BCF1-AB9E6441F88F}" type="slidenum">
              <a:rPr lang="en-GB"/>
              <a:pPr/>
              <a:t>89</a:t>
            </a:fld>
            <a:endParaRPr lang="en-GB"/>
          </a:p>
        </p:txBody>
      </p:sp>
      <p:sp>
        <p:nvSpPr>
          <p:cNvPr id="39941" name="Rectangle 4"/>
          <p:cNvSpPr>
            <a:spLocks noChangeArrowheads="1"/>
          </p:cNvSpPr>
          <p:nvPr/>
        </p:nvSpPr>
        <p:spPr bwMode="auto">
          <a:xfrm>
            <a:off x="755650" y="1052513"/>
            <a:ext cx="4745038" cy="5472112"/>
          </a:xfrm>
          <a:prstGeom prst="rect">
            <a:avLst/>
          </a:prstGeom>
          <a:noFill/>
          <a:ln w="9525">
            <a:noFill/>
            <a:miter lim="800000"/>
            <a:headEnd/>
            <a:tailEnd/>
          </a:ln>
        </p:spPr>
        <p:txBody>
          <a:bodyPr/>
          <a:lstStyle/>
          <a:p>
            <a:pPr marL="342900" indent="-342900">
              <a:spcBef>
                <a:spcPct val="20000"/>
              </a:spcBef>
            </a:pPr>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620713"/>
            <a:ext cx="8229600" cy="665162"/>
          </a:xfrm>
        </p:spPr>
        <p:txBody>
          <a:bodyPr/>
          <a:lstStyle/>
          <a:p>
            <a:pPr eaLnBrk="1" hangingPunct="1"/>
            <a:r>
              <a:rPr lang="en-GB" smtClean="0"/>
              <a:t>UK dwellings scenario : diurnal space and water heat demand</a:t>
            </a:r>
          </a:p>
        </p:txBody>
      </p:sp>
      <p:sp>
        <p:nvSpPr>
          <p:cNvPr id="13315" name="Slide Number Placeholder 3"/>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85342F48-E104-4542-A0E7-D2FAC7BD2AC2}" type="slidenum">
              <a:rPr lang="en-GB"/>
              <a:pPr/>
              <a:t>9</a:t>
            </a:fld>
            <a:endParaRPr lang="en-GB"/>
          </a:p>
        </p:txBody>
      </p:sp>
      <p:sp>
        <p:nvSpPr>
          <p:cNvPr id="13316" name="TextBox 8"/>
          <p:cNvSpPr txBox="1">
            <a:spLocks noChangeArrowheads="1"/>
          </p:cNvSpPr>
          <p:nvPr/>
        </p:nvSpPr>
        <p:spPr bwMode="auto">
          <a:xfrm>
            <a:off x="857250" y="1357313"/>
            <a:ext cx="714375" cy="2892425"/>
          </a:xfrm>
          <a:prstGeom prst="rect">
            <a:avLst/>
          </a:prstGeom>
          <a:noFill/>
          <a:ln w="9525">
            <a:noFill/>
            <a:miter lim="800000"/>
            <a:headEnd/>
            <a:tailEnd/>
          </a:ln>
        </p:spPr>
        <p:txBody>
          <a:bodyPr>
            <a:spAutoFit/>
          </a:bodyPr>
          <a:lstStyle/>
          <a:p>
            <a:r>
              <a:rPr lang="en-US"/>
              <a:t>2005</a:t>
            </a:r>
          </a:p>
          <a:p>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endParaRPr lang="en-US"/>
          </a:p>
          <a:p>
            <a:r>
              <a:rPr lang="en-US"/>
              <a:t>2050</a:t>
            </a:r>
          </a:p>
        </p:txBody>
      </p:sp>
      <p:pic>
        <p:nvPicPr>
          <p:cNvPr id="13317" name="Picture 2"/>
          <p:cNvPicPr>
            <a:picLocks noChangeAspect="1" noChangeArrowheads="1"/>
          </p:cNvPicPr>
          <p:nvPr/>
        </p:nvPicPr>
        <p:blipFill>
          <a:blip r:embed="rId3" cstate="print"/>
          <a:srcRect/>
          <a:stretch>
            <a:fillRect/>
          </a:stretch>
        </p:blipFill>
        <p:spPr bwMode="auto">
          <a:xfrm>
            <a:off x="1643063" y="1214438"/>
            <a:ext cx="4043362" cy="2459037"/>
          </a:xfrm>
          <a:prstGeom prst="rect">
            <a:avLst/>
          </a:prstGeom>
          <a:noFill/>
          <a:ln w="9525">
            <a:noFill/>
            <a:miter lim="800000"/>
            <a:headEnd/>
            <a:tailEnd/>
          </a:ln>
        </p:spPr>
      </p:pic>
      <p:pic>
        <p:nvPicPr>
          <p:cNvPr id="13318" name="Picture 3"/>
          <p:cNvPicPr>
            <a:picLocks noChangeAspect="1" noChangeArrowheads="1"/>
          </p:cNvPicPr>
          <p:nvPr/>
        </p:nvPicPr>
        <p:blipFill>
          <a:blip r:embed="rId4" cstate="print"/>
          <a:srcRect/>
          <a:stretch>
            <a:fillRect/>
          </a:stretch>
        </p:blipFill>
        <p:spPr bwMode="auto">
          <a:xfrm>
            <a:off x="1643063" y="3714750"/>
            <a:ext cx="4043362" cy="2543175"/>
          </a:xfrm>
          <a:prstGeom prst="rect">
            <a:avLst/>
          </a:prstGeom>
          <a:noFill/>
          <a:ln w="9525">
            <a:noFill/>
            <a:miter lim="800000"/>
            <a:headEnd/>
            <a:tailEnd/>
          </a:ln>
        </p:spPr>
      </p:pic>
      <p:sp>
        <p:nvSpPr>
          <p:cNvPr id="13319" name="Content Placeholder 6"/>
          <p:cNvSpPr>
            <a:spLocks noGrp="1"/>
          </p:cNvSpPr>
          <p:nvPr>
            <p:ph idx="1"/>
          </p:nvPr>
        </p:nvSpPr>
        <p:spPr>
          <a:xfrm>
            <a:off x="5929313" y="1428750"/>
            <a:ext cx="2757487" cy="4697413"/>
          </a:xfrm>
        </p:spPr>
        <p:txBody>
          <a:bodyPr/>
          <a:lstStyle/>
          <a:p>
            <a:r>
              <a:rPr lang="en-US" smtClean="0"/>
              <a:t>This is an example of heat demand, net of incidental solar  and internal gains, </a:t>
            </a:r>
            <a:r>
              <a:rPr lang="en-US" b="1" smtClean="0"/>
              <a:t>without any storage</a:t>
            </a:r>
          </a:p>
          <a:p>
            <a:endParaRPr lang="en-US" b="1" smtClean="0"/>
          </a:p>
          <a:p>
            <a:r>
              <a:rPr lang="en-US" smtClean="0"/>
              <a:t>How will heat demand vary by house type?</a:t>
            </a:r>
          </a:p>
          <a:p>
            <a:endParaRPr lang="en-US" smtClean="0"/>
          </a:p>
          <a:p>
            <a:r>
              <a:rPr lang="en-US" smtClean="0"/>
              <a:t>Again, how to model  temporal and spatial diversity across building stocks?</a:t>
            </a:r>
            <a:endParaRPr lang="en-US" sz="1200" smtClean="0"/>
          </a:p>
          <a:p>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620713"/>
            <a:ext cx="8229600" cy="665162"/>
          </a:xfrm>
        </p:spPr>
        <p:txBody>
          <a:bodyPr/>
          <a:lstStyle/>
          <a:p>
            <a:pPr eaLnBrk="1" hangingPunct="1"/>
            <a:r>
              <a:rPr lang="en-GB" smtClean="0"/>
              <a:t>CONCLUSIONS</a:t>
            </a:r>
          </a:p>
        </p:txBody>
      </p:sp>
      <p:sp>
        <p:nvSpPr>
          <p:cNvPr id="40963" name="Rectangle 3"/>
          <p:cNvSpPr>
            <a:spLocks noGrp="1" noChangeArrowheads="1"/>
          </p:cNvSpPr>
          <p:nvPr>
            <p:ph idx="1"/>
          </p:nvPr>
        </p:nvSpPr>
        <p:spPr>
          <a:xfrm>
            <a:off x="457200" y="1428750"/>
            <a:ext cx="8229600" cy="4697413"/>
          </a:xfrm>
        </p:spPr>
        <p:txBody>
          <a:bodyPr/>
          <a:lstStyle/>
          <a:p>
            <a:pPr eaLnBrk="1" hangingPunct="1">
              <a:lnSpc>
                <a:spcPct val="90000"/>
              </a:lnSpc>
            </a:pPr>
            <a:endParaRPr lang="en-GB" sz="1600" smtClean="0"/>
          </a:p>
          <a:p>
            <a:pPr eaLnBrk="1" hangingPunct="1">
              <a:lnSpc>
                <a:spcPct val="90000"/>
              </a:lnSpc>
            </a:pPr>
            <a:r>
              <a:rPr lang="en-GB" sz="1600" smtClean="0"/>
              <a:t>Demand management a vital component of electricity system design</a:t>
            </a:r>
          </a:p>
          <a:p>
            <a:pPr eaLnBrk="1" hangingPunct="1">
              <a:lnSpc>
                <a:spcPct val="90000"/>
              </a:lnSpc>
            </a:pPr>
            <a:endParaRPr lang="en-GB" sz="1600" smtClean="0"/>
          </a:p>
          <a:p>
            <a:pPr eaLnBrk="1" hangingPunct="1">
              <a:lnSpc>
                <a:spcPct val="90000"/>
              </a:lnSpc>
            </a:pPr>
            <a:r>
              <a:rPr lang="en-GB" sz="1600" smtClean="0"/>
              <a:t>Storage has </a:t>
            </a:r>
            <a:r>
              <a:rPr lang="en-GB" sz="1600" u="sng" smtClean="0"/>
              <a:t>always</a:t>
            </a:r>
            <a:r>
              <a:rPr lang="en-GB" sz="1600" smtClean="0"/>
              <a:t> been used in electricity systems.</a:t>
            </a:r>
          </a:p>
          <a:p>
            <a:pPr eaLnBrk="1" hangingPunct="1">
              <a:lnSpc>
                <a:spcPct val="90000"/>
              </a:lnSpc>
            </a:pPr>
            <a:endParaRPr lang="en-GB" sz="1600" smtClean="0"/>
          </a:p>
          <a:p>
            <a:pPr eaLnBrk="1" hangingPunct="1">
              <a:lnSpc>
                <a:spcPct val="90000"/>
              </a:lnSpc>
            </a:pPr>
            <a:r>
              <a:rPr lang="en-GB" sz="1600" smtClean="0"/>
              <a:t>Heat storage likely to play a larger role as electricity replaces other fuels for heating and renewable fraction increases</a:t>
            </a:r>
          </a:p>
          <a:p>
            <a:pPr eaLnBrk="1" hangingPunct="1">
              <a:lnSpc>
                <a:spcPct val="90000"/>
              </a:lnSpc>
            </a:pPr>
            <a:endParaRPr lang="en-GB" sz="1600" smtClean="0"/>
          </a:p>
          <a:p>
            <a:pPr eaLnBrk="1" hangingPunct="1">
              <a:lnSpc>
                <a:spcPct val="90000"/>
              </a:lnSpc>
            </a:pPr>
            <a:r>
              <a:rPr lang="en-GB" sz="1600" smtClean="0"/>
              <a:t>How to structure market to implement DSM?</a:t>
            </a:r>
          </a:p>
          <a:p>
            <a:pPr lvl="1" eaLnBrk="1" hangingPunct="1">
              <a:lnSpc>
                <a:spcPct val="90000"/>
              </a:lnSpc>
            </a:pPr>
            <a:r>
              <a:rPr lang="en-GB" sz="1600" smtClean="0"/>
              <a:t>Technologically simple</a:t>
            </a:r>
          </a:p>
          <a:p>
            <a:pPr lvl="1" eaLnBrk="1" hangingPunct="1">
              <a:lnSpc>
                <a:spcPct val="90000"/>
              </a:lnSpc>
            </a:pPr>
            <a:r>
              <a:rPr lang="en-GB" sz="1600" smtClean="0"/>
              <a:t>Social market question, but much international experience</a:t>
            </a:r>
          </a:p>
          <a:p>
            <a:pPr eaLnBrk="1" hangingPunct="1">
              <a:lnSpc>
                <a:spcPct val="90000"/>
              </a:lnSpc>
              <a:buFontTx/>
              <a:buNone/>
            </a:pPr>
            <a:endParaRPr lang="en-GB" sz="1600" smtClean="0"/>
          </a:p>
        </p:txBody>
      </p:sp>
      <p:sp>
        <p:nvSpPr>
          <p:cNvPr id="40964" name="Slide Number Placeholder 3"/>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32DADC9C-389C-46D4-9599-3B6986EDD700}" type="slidenum">
              <a:rPr lang="en-GB"/>
              <a:pPr/>
              <a:t>90</a:t>
            </a:fld>
            <a:endParaRPr lang="en-GB"/>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pPr algn="r"/>
            <a:fld id="{0F419391-9A96-431C-B1EE-5C82F761A423}" type="slidenum">
              <a:rPr lang="en-GB"/>
              <a:pPr algn="r"/>
              <a:t>91</a:t>
            </a:fld>
            <a:endParaRPr lang="en-GB"/>
          </a:p>
        </p:txBody>
      </p:sp>
      <p:sp>
        <p:nvSpPr>
          <p:cNvPr id="87043" name="Rectangle 2"/>
          <p:cNvSpPr>
            <a:spLocks noGrp="1" noChangeArrowheads="1"/>
          </p:cNvSpPr>
          <p:nvPr>
            <p:ph type="title"/>
          </p:nvPr>
        </p:nvSpPr>
        <p:spPr>
          <a:xfrm>
            <a:off x="395288" y="620713"/>
            <a:ext cx="8229600" cy="576262"/>
          </a:xfrm>
        </p:spPr>
        <p:txBody>
          <a:bodyPr/>
          <a:lstStyle/>
          <a:p>
            <a:r>
              <a:rPr lang="en-GB" sz="1800" dirty="0" smtClean="0"/>
              <a:t>Further information </a:t>
            </a:r>
            <a:r>
              <a:rPr lang="en-GB" sz="1800" dirty="0" smtClean="0"/>
              <a:t/>
            </a:r>
            <a:br>
              <a:rPr lang="en-GB" sz="1800" dirty="0" smtClean="0"/>
            </a:br>
            <a:endParaRPr lang="en-GB" sz="1800" dirty="0" smtClean="0">
              <a:solidFill>
                <a:srgbClr val="FF3300"/>
              </a:solidFill>
            </a:endParaRPr>
          </a:p>
        </p:txBody>
      </p:sp>
      <p:sp>
        <p:nvSpPr>
          <p:cNvPr id="87044" name="Rectangle 5"/>
          <p:cNvSpPr>
            <a:spLocks noChangeArrowheads="1"/>
          </p:cNvSpPr>
          <p:nvPr/>
        </p:nvSpPr>
        <p:spPr bwMode="auto">
          <a:xfrm>
            <a:off x="857250" y="1357313"/>
            <a:ext cx="7345363" cy="2739211"/>
          </a:xfrm>
          <a:prstGeom prst="rect">
            <a:avLst/>
          </a:prstGeom>
          <a:noFill/>
          <a:ln w="9525" algn="ctr">
            <a:noFill/>
            <a:miter lim="800000"/>
            <a:headEnd/>
            <a:tailEnd/>
          </a:ln>
        </p:spPr>
        <p:txBody>
          <a:bodyPr>
            <a:spAutoFit/>
          </a:bodyPr>
          <a:lstStyle/>
          <a:p>
            <a:r>
              <a:rPr lang="en-GB" sz="1000" b="1" dirty="0" smtClean="0"/>
              <a:t>Renewable electricity system</a:t>
            </a:r>
            <a:r>
              <a:rPr lang="en-GB" sz="1000" dirty="0" smtClean="0"/>
              <a:t>: Feasibility of a high renewable electricity system</a:t>
            </a:r>
          </a:p>
          <a:p>
            <a:r>
              <a:rPr lang="en-GB" sz="1000" dirty="0" smtClean="0"/>
              <a:t>Barrett, M. 2007, </a:t>
            </a:r>
            <a:r>
              <a:rPr lang="en-GB" sz="1000" i="1" dirty="0" smtClean="0"/>
              <a:t>A Renewable Electricity System for the UK. In Renewable Energy and the Grid: The Challenge of Variability</a:t>
            </a:r>
            <a:r>
              <a:rPr lang="en-GB" sz="1000" dirty="0" smtClean="0"/>
              <a:t>, Boyle, G., London: </a:t>
            </a:r>
            <a:r>
              <a:rPr lang="en-GB" sz="1000" dirty="0" err="1" smtClean="0"/>
              <a:t>Earthscan</a:t>
            </a:r>
            <a:r>
              <a:rPr lang="en-GB" sz="1000" dirty="0" smtClean="0"/>
              <a:t>. ISBN-13: 978-1-84407-418-1 (hardback).</a:t>
            </a:r>
          </a:p>
          <a:p>
            <a:r>
              <a:rPr lang="en-GB" sz="1000" u="sng" dirty="0" smtClean="0">
                <a:hlinkClick r:id="rId3"/>
              </a:rPr>
              <a:t>http://www.cbes.ucl.ac.uk/projects/energyreview/Bartlett%20Response%20to%20Energy%20Review%20-%20electricity.pdf</a:t>
            </a:r>
            <a:r>
              <a:rPr lang="en-GB" sz="1000" dirty="0" smtClean="0"/>
              <a:t> </a:t>
            </a:r>
          </a:p>
          <a:p>
            <a:r>
              <a:rPr lang="en-GB" sz="1000" u="sng" dirty="0" smtClean="0">
                <a:hlinkClick r:id="rId4"/>
              </a:rPr>
              <a:t>http://www.bartlett.ucl.ac.uk/markbarrett/Energy/UKEnergy/UKElectricityGreenLight_100506.ppt</a:t>
            </a:r>
            <a:r>
              <a:rPr lang="en-GB" sz="1000" dirty="0" smtClean="0"/>
              <a:t> </a:t>
            </a:r>
          </a:p>
          <a:p>
            <a:r>
              <a:rPr lang="en-GB" sz="1000" b="1" dirty="0" smtClean="0"/>
              <a:t> </a:t>
            </a:r>
            <a:endParaRPr lang="en-GB" sz="1000" dirty="0" smtClean="0"/>
          </a:p>
          <a:p>
            <a:r>
              <a:rPr lang="en-GB" sz="1000" b="1" dirty="0" smtClean="0"/>
              <a:t>Power stations</a:t>
            </a:r>
            <a:r>
              <a:rPr lang="en-GB" sz="1000" dirty="0" smtClean="0"/>
              <a:t>: emissions and health effects</a:t>
            </a:r>
          </a:p>
          <a:p>
            <a:r>
              <a:rPr lang="en-GB" sz="1000" dirty="0" smtClean="0"/>
              <a:t> Barrett M, Holland M, April 2008, The Costs and Health Benefits of Reducing Emissions from Power Stations in Europe. Published by the Air Pollution and Climate Secretariat and the European Environmental Bureau. ISBN: 978-91-975883-2-4</a:t>
            </a:r>
          </a:p>
          <a:p>
            <a:r>
              <a:rPr lang="en-GB" sz="1000" dirty="0" smtClean="0"/>
              <a:t>ISSN: 1400-4909.  </a:t>
            </a:r>
            <a:r>
              <a:rPr lang="en-GB" sz="1000" u="sng" dirty="0" smtClean="0">
                <a:hlinkClick r:id="rId5"/>
              </a:rPr>
              <a:t>http://www.airclim.org/reports/APC20_final.pdf</a:t>
            </a:r>
            <a:r>
              <a:rPr lang="en-GB" sz="1000" dirty="0" smtClean="0"/>
              <a:t> </a:t>
            </a:r>
          </a:p>
          <a:p>
            <a:endParaRPr lang="en-GB" sz="1000" dirty="0" smtClean="0"/>
          </a:p>
          <a:p>
            <a:r>
              <a:rPr lang="en-GB" sz="1000" dirty="0" smtClean="0"/>
              <a:t>Barrett </a:t>
            </a:r>
            <a:r>
              <a:rPr lang="en-GB" sz="1000" dirty="0"/>
              <a:t>M, December 2007, </a:t>
            </a:r>
            <a:r>
              <a:rPr lang="en-GB" sz="1000" b="1" dirty="0"/>
              <a:t>Low Emission Energy Scenarios for the European Union</a:t>
            </a:r>
            <a:r>
              <a:rPr lang="en-GB" sz="1000" dirty="0"/>
              <a:t>,  report 5785. ISBN 91-620-5785-5, ISSN 0282-7298. </a:t>
            </a:r>
            <a:r>
              <a:rPr lang="en-GB" sz="1000" u="sng" dirty="0">
                <a:hlinkClick r:id="rId6"/>
              </a:rPr>
              <a:t>http://www.naturvardsverket.se/Documents/bokhandeln/620-5785-5.htm</a:t>
            </a:r>
            <a:r>
              <a:rPr lang="en-GB" sz="1000" dirty="0"/>
              <a:t> </a:t>
            </a:r>
          </a:p>
          <a:p>
            <a:r>
              <a:rPr lang="en-GB" sz="1000" dirty="0" err="1"/>
              <a:t>Naturvårdsverket</a:t>
            </a:r>
            <a:r>
              <a:rPr lang="en-GB" sz="1000" dirty="0"/>
              <a:t> (Swedish environmental protection agency, SE-106 48 Stockholm  </a:t>
            </a:r>
            <a:r>
              <a:rPr lang="en-GB" sz="1000" u="sng" dirty="0">
                <a:hlinkClick r:id="rId7"/>
              </a:rPr>
              <a:t>www.naturvardsverket.se</a:t>
            </a:r>
            <a:r>
              <a:rPr lang="en-GB" sz="1000" b="1" dirty="0"/>
              <a:t> </a:t>
            </a:r>
            <a:endParaRPr lang="en-GB" sz="1000" dirty="0"/>
          </a:p>
          <a:p>
            <a:r>
              <a:rPr lang="en-GB" sz="1000" b="1" dirty="0"/>
              <a:t> </a:t>
            </a:r>
            <a:endParaRPr lang="en-GB"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8489</TotalTime>
  <Words>10153</Words>
  <Application>Microsoft Office PowerPoint</Application>
  <PresentationFormat>On-screen Show (4:3)</PresentationFormat>
  <Paragraphs>1042</Paragraphs>
  <Slides>91</Slides>
  <Notes>91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SEETemplate</vt:lpstr>
      <vt:lpstr>    Energy Supply - electricity  Society Energy Environment systems modelling        </vt:lpstr>
      <vt:lpstr>STRUCTURE OF TALK</vt:lpstr>
      <vt:lpstr>INTRODUCTION</vt:lpstr>
      <vt:lpstr>Modelling the energy demand and supply system: the challenge</vt:lpstr>
      <vt:lpstr>The energy system: demand and supply options</vt:lpstr>
      <vt:lpstr>SCENARIO CONTEXT</vt:lpstr>
      <vt:lpstr>Scenario context: Domestic sector: house heat loss factors</vt:lpstr>
      <vt:lpstr>UK dwellings scenario : monthly heat demand</vt:lpstr>
      <vt:lpstr>UK dwellings scenario : diurnal space and water heat demand</vt:lpstr>
      <vt:lpstr>Scenario context:  domestic sector: electricity use</vt:lpstr>
      <vt:lpstr>Scenario context: energy flow charts</vt:lpstr>
      <vt:lpstr>Scenario context: UK Energy flow chart: 1990</vt:lpstr>
      <vt:lpstr>Scenario context: UK Energy flow chart: animation 1990 to 2050</vt:lpstr>
      <vt:lpstr>Scenario context: UK Energy flow chart: 2050</vt:lpstr>
      <vt:lpstr>Scenario context:  electricity generating capacity</vt:lpstr>
      <vt:lpstr>Scenario context: electricity generation</vt:lpstr>
      <vt:lpstr>GREEN LIGHT: AN ELECTRICITY SCENARIO</vt:lpstr>
      <vt:lpstr>GREEN LIGHT: AN ELECTRICITY SCENARIO</vt:lpstr>
      <vt:lpstr>UK energy, space and time illustrated with EST</vt:lpstr>
      <vt:lpstr>UK energy, space and time illustrated with EST : animated</vt:lpstr>
      <vt:lpstr>Energy, space and time problem</vt:lpstr>
      <vt:lpstr>Electricity system design with variable sources : elements 1</vt:lpstr>
      <vt:lpstr>Electricity system design with variable sources : elements 2</vt:lpstr>
      <vt:lpstr>Technologies : power stations</vt:lpstr>
      <vt:lpstr>Technologies : power station costs</vt:lpstr>
      <vt:lpstr>Energy systems : multi-fuelling</vt:lpstr>
      <vt:lpstr>Energy systems : operational issues</vt:lpstr>
      <vt:lpstr>EleServe : matching demand to supply with load management</vt:lpstr>
      <vt:lpstr>EleServe : matching demand to supply with load management</vt:lpstr>
      <vt:lpstr>Electricity : diurnal operation without load management</vt:lpstr>
      <vt:lpstr>Electricity : animated load management optimisation </vt:lpstr>
      <vt:lpstr>Electricity : diurnal operation after load management</vt:lpstr>
      <vt:lpstr>EleServe : matching demand to supply with load management</vt:lpstr>
      <vt:lpstr>Future electricity demands </vt:lpstr>
      <vt:lpstr>Demand: electric vehicles</vt:lpstr>
      <vt:lpstr>Further analysis: electric vehicles</vt:lpstr>
      <vt:lpstr>Demand and supply correlation: general considerations</vt:lpstr>
      <vt:lpstr>Demand and supply correlation : example; building heat loss and wind</vt:lpstr>
      <vt:lpstr>Renewable electricity sources</vt:lpstr>
      <vt:lpstr>CHP</vt:lpstr>
      <vt:lpstr>Trade</vt:lpstr>
      <vt:lpstr>Electricity demand and supply summary</vt:lpstr>
      <vt:lpstr>Modelling the integrated system</vt:lpstr>
      <vt:lpstr>Demand and supply day sampling</vt:lpstr>
      <vt:lpstr>VarInt : Sample winter days</vt:lpstr>
      <vt:lpstr>VarInt : Sample day : winter’s day of variable supply excess</vt:lpstr>
      <vt:lpstr>VarInt : Sample day : winter’s day of variable supply deficit</vt:lpstr>
      <vt:lpstr>VarInt : Day sampling : animation</vt:lpstr>
      <vt:lpstr>Demand and supply day sampling</vt:lpstr>
      <vt:lpstr>Diurnal storage : illustrative configuration</vt:lpstr>
      <vt:lpstr>VarInt : Optimisation over a year</vt:lpstr>
      <vt:lpstr>VarInt : Optimisation methods</vt:lpstr>
      <vt:lpstr>VarInt : Graphs</vt:lpstr>
      <vt:lpstr>VarInt : Optimisation problem</vt:lpstr>
      <vt:lpstr>VarInt : Optimisation: year graph animated</vt:lpstr>
      <vt:lpstr>VarInt : Optimisation :annual summary animated</vt:lpstr>
      <vt:lpstr>VarInt : Optimised system : sample year</vt:lpstr>
      <vt:lpstr>VarInt : Testing the solution against random weather</vt:lpstr>
      <vt:lpstr>VarInt : Testing the solution against random weather : animated</vt:lpstr>
      <vt:lpstr>VarInt : Optimised system : demand and technology details</vt:lpstr>
      <vt:lpstr>VarInt : Optimised system : technical summary</vt:lpstr>
      <vt:lpstr>VarInt : Optimised system: economic summary</vt:lpstr>
      <vt:lpstr>Green Light : discussion 1 </vt:lpstr>
      <vt:lpstr>Green Light : discussion 2 </vt:lpstr>
      <vt:lpstr>Green Light : discussion 3 </vt:lpstr>
      <vt:lpstr>Optional generation and biomass</vt:lpstr>
      <vt:lpstr>Further options 1</vt:lpstr>
      <vt:lpstr>Further options 2</vt:lpstr>
      <vt:lpstr>Further modelling</vt:lpstr>
      <vt:lpstr>Economics: component costs</vt:lpstr>
      <vt:lpstr>Economics: modelling</vt:lpstr>
      <vt:lpstr>Further economic detail 2</vt:lpstr>
      <vt:lpstr>Security: generalities 1</vt:lpstr>
      <vt:lpstr>Security : generalities 2</vt:lpstr>
      <vt:lpstr>Electricity security</vt:lpstr>
      <vt:lpstr>INTERNATIONAL ELECTRICITY</vt:lpstr>
      <vt:lpstr>International electricity : demand</vt:lpstr>
      <vt:lpstr>International electricity: supply; monthly hydro output</vt:lpstr>
      <vt:lpstr>Electricity trade</vt:lpstr>
      <vt:lpstr>InterEnergy – trade optimisation animated</vt:lpstr>
      <vt:lpstr>Europe and western Asia – large point sources</vt:lpstr>
      <vt:lpstr>World</vt:lpstr>
      <vt:lpstr>World: a global electricity transmission grid?</vt:lpstr>
      <vt:lpstr>Energy storage :  it’s always been there!</vt:lpstr>
      <vt:lpstr>Diurnal storage : illustrative configuration</vt:lpstr>
      <vt:lpstr>Finding GOD – a market structure for integrating DSM </vt:lpstr>
      <vt:lpstr>Finding GOD – information (omniscence)</vt:lpstr>
      <vt:lpstr>Finding GOD – controlling the system (omnipotence)</vt:lpstr>
      <vt:lpstr>GOD (nearly) exists</vt:lpstr>
      <vt:lpstr>CONCLUSIONS</vt:lpstr>
      <vt:lpstr>Further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Sustainable Road Transport  TRANSPORT SCENARIOS        28 - 29 June 2007 Univeristy of Warwick, Coventry, UK</dc:title>
  <dc:creator>Mark Barrett</dc:creator>
  <cp:lastModifiedBy>Mark</cp:lastModifiedBy>
  <cp:revision>205</cp:revision>
  <dcterms:created xsi:type="dcterms:W3CDTF">2010-01-05T17:56:09Z</dcterms:created>
  <dcterms:modified xsi:type="dcterms:W3CDTF">2010-04-12T15:24:20Z</dcterms:modified>
</cp:coreProperties>
</file>